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5143500" cx="9144000"/>
  <p:notesSz cx="6858000" cy="9144000"/>
  <p:embeddedFontLst>
    <p:embeddedFont>
      <p:font typeface="Oxygen"/>
      <p:regular r:id="rId105"/>
      <p:bold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6" Type="http://schemas.openxmlformats.org/officeDocument/2006/relationships/font" Target="fonts/Oxygen-bold.fntdata"/><Relationship Id="rId105" Type="http://schemas.openxmlformats.org/officeDocument/2006/relationships/font" Target="fonts/Oxygen-regular.fntdata"/><Relationship Id="rId104" Type="http://schemas.openxmlformats.org/officeDocument/2006/relationships/slide" Target="slides/slide99.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Idioma_ingl%C3%A9s"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 name="Google Shape;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845ad60ca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09" name="Google Shape;109;g1e845ad60c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b47bf427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17" name="Google Shape;117;g2ab47bf42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845ad60ca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25" name="Google Shape;125;g1e845ad60ca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55be77be8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33" name="Google Shape;133;gb55be77be8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e826521d_0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40" name="Google Shape;140;gafe826521d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55be77be8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a:t>Image segmentation partitions an image into regions, called segments, for defined purposes of further image analysis, improved efficiency of image compression, or just for visualization effects.</a:t>
            </a:r>
            <a:endParaRPr/>
          </a:p>
        </p:txBody>
      </p:sp>
      <p:sp>
        <p:nvSpPr>
          <p:cNvPr id="147" name="Google Shape;147;gb55be77be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55be77be8_0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55" name="Google Shape;155;gb55be77be8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55be77be8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63" name="Google Shape;163;gb55be77be8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df92f0e84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70" name="Google Shape;170;g1df92f0e84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f92f0e84f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78" name="Google Shape;178;g1df92f0e84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b952c3e6e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gb952c3e6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845ad60c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85" name="Google Shape;185;g1e845ad60c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845ad60ca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93" name="Google Shape;193;g1e845ad60c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55be77be8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gb55be77be8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aa278da59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09" name="Google Shape;209;gaaa278da59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a06284407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19" name="Google Shape;219;gaa0628440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2bcd949e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29" name="Google Shape;229;gb2bcd949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2cdb47481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36" name="Google Shape;236;gb2cdb4748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2cdb47481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48" name="Google Shape;248;gb2cdb4748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beb55188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54" name="Google Shape;254;gabeb55188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beb55188b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64" name="Google Shape;264;gabeb55188b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b952c3e6e9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 name="Google Shape;54;gb952c3e6e9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2cdb47481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70" name="Google Shape;270;gb2cdb47481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2cdb4748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b2cdb47481_0_5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Sharpening aims at producing an enhanced image J by increasing the contrast of the given image I along edges, without adding too much noise within homogeneous regions in the image.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aa278da5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aaa278da59_0_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2cdb47481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a:t>Como hemos visto, con las convoluciones se reduce el tamaño, no es conveniente en redes muy profundas</a:t>
            </a:r>
            <a:endParaRPr/>
          </a:p>
        </p:txBody>
      </p:sp>
      <p:sp>
        <p:nvSpPr>
          <p:cNvPr id="312" name="Google Shape;312;gb2cdb47481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2cdb4748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25" name="Google Shape;325;gb2cdb474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2bcd949e9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31" name="Google Shape;331;gb2bcd949e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aa278da59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42" name="Google Shape;342;gaaa278da5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aa278da59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50" name="Google Shape;350;gaaa278da59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aaa278da59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59" name="Google Shape;359;gaaa278da59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aa278da59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68" name="Google Shape;368;gaaa278da59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b55be77be8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 name="Google Shape;61;gb55be77be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572773ebe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75" name="Google Shape;375;g3572773ebe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aa278da59_0_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81" name="Google Shape;381;gaaa278da59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62f392914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88" name="Google Shape;388;gb62f39291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5122404c7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05122404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aa278da59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01" name="Google Shape;401;gaaa278da59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5f5fbf9e4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07" name="Google Shape;407;g335f5fbf9e4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5f5fbf9e4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16" name="Google Shape;416;g335f5fbf9e4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35f5fbf9e4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22" name="Google Shape;422;g335f5fbf9e4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35f5fbf9e4_0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30" name="Google Shape;430;g335f5fbf9e4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35f5fbf9e4_0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39" name="Google Shape;439;g335f5fbf9e4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338e114ff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9" name="Google Shape;69;ga338e114ff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35f5fbf9e4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49" name="Google Shape;449;g335f5fbf9e4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35f5fbf9e4_0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58" name="Google Shape;458;g335f5fbf9e4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35f5fbf9e4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67" name="Google Shape;467;g335f5fbf9e4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360dd4cbc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360dd4cb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60dd4cbc6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60dd4cbc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35f5fbf9e4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90" name="Google Shape;490;g335f5fbf9e4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55be77be8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it turns out that, thanks to some problems like vanishing gradients and curse of dimensionality, if we have sufficiently deep networks, it may not be able to learn simple functions like an identity function. Now this is clearly undesirable.</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Also, if we still keep increasing the number of layers, we will see that the accuracy will start to saturate at one point and eventually degrade</a:t>
            </a:r>
            <a:endParaRPr sz="1600">
              <a:solidFill>
                <a:srgbClr val="292929"/>
              </a:solidFill>
              <a:highlight>
                <a:srgbClr val="FFFFFF"/>
              </a:highlight>
              <a:latin typeface="Georgia"/>
              <a:ea typeface="Georgia"/>
              <a:cs typeface="Georgia"/>
              <a:sym typeface="Georgia"/>
            </a:endParaRPr>
          </a:p>
        </p:txBody>
      </p:sp>
      <p:sp>
        <p:nvSpPr>
          <p:cNvPr id="496" name="Google Shape;496;gb55be77be8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6d8134a5c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it turns out that, thanks to some problems like vanishing gradients and curse of dimensionality, if we have sufficiently deep networks, it may not be able to learn simple functions like an identity function. Now this is clearly undesirable.</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Also, if we still keep increasing the number of layers, we will see that the accuracy will start to saturate at one point and eventually degrade</a:t>
            </a:r>
            <a:endParaRPr sz="1600">
              <a:solidFill>
                <a:srgbClr val="292929"/>
              </a:solidFill>
              <a:highlight>
                <a:srgbClr val="FFFFFF"/>
              </a:highlight>
              <a:latin typeface="Georgia"/>
              <a:ea typeface="Georgia"/>
              <a:cs typeface="Georgia"/>
              <a:sym typeface="Georgia"/>
            </a:endParaRPr>
          </a:p>
        </p:txBody>
      </p:sp>
      <p:sp>
        <p:nvSpPr>
          <p:cNvPr id="504" name="Google Shape;504;gc6d8134a5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fe826521d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it turns out that, thanks to some problems like vanishing gradients and curse of dimensionality, if we have sufficiently deep networks, it may not be able to learn simple functions like an identity function. Now this is clearly undesirable.</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Also, if we still keep increasing the number of layers, we will see that the accuracy will start to saturate at one point and eventually degrade</a:t>
            </a:r>
            <a:endParaRPr sz="1600">
              <a:solidFill>
                <a:srgbClr val="292929"/>
              </a:solidFill>
              <a:highlight>
                <a:srgbClr val="FFFFFF"/>
              </a:highlight>
              <a:latin typeface="Georgia"/>
              <a:ea typeface="Georgia"/>
              <a:cs typeface="Georgia"/>
              <a:sym typeface="Georgia"/>
            </a:endParaRPr>
          </a:p>
        </p:txBody>
      </p:sp>
      <p:sp>
        <p:nvSpPr>
          <p:cNvPr id="511" name="Google Shape;511;gafe826521d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fe826521d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2015</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it turns out that, thanks to some problems like vanishing gradients and curse of dimensionality, if we have sufficiently deep networks, it may not be able to learn simple functions like an identity function. Now this is clearly undesirable.</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Also, if we still keep increasing the number of layers, we will see that the accuracy will start to saturate at one point and eventually degrade</a:t>
            </a:r>
            <a:endParaRPr sz="1600">
              <a:solidFill>
                <a:srgbClr val="292929"/>
              </a:solidFill>
              <a:highlight>
                <a:srgbClr val="FFFFFF"/>
              </a:highlight>
              <a:latin typeface="Georgia"/>
              <a:ea typeface="Georgia"/>
              <a:cs typeface="Georgia"/>
              <a:sym typeface="Georgia"/>
            </a:endParaRPr>
          </a:p>
        </p:txBody>
      </p:sp>
      <p:sp>
        <p:nvSpPr>
          <p:cNvPr id="519" name="Google Shape;519;gafe826521d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aa278da59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a:t>Ejemplo esquimal y radiografía.</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sz="1050">
                <a:solidFill>
                  <a:srgbClr val="202122"/>
                </a:solidFill>
                <a:highlight>
                  <a:srgbClr val="FFFFFF"/>
                </a:highlight>
              </a:rPr>
              <a:t>La </a:t>
            </a:r>
            <a:r>
              <a:rPr b="1" lang="en-US" sz="1050">
                <a:solidFill>
                  <a:srgbClr val="202122"/>
                </a:solidFill>
                <a:highlight>
                  <a:srgbClr val="FFFFFF"/>
                </a:highlight>
              </a:rPr>
              <a:t>visión artificial</a:t>
            </a:r>
            <a:r>
              <a:rPr lang="en-US" sz="1050">
                <a:solidFill>
                  <a:srgbClr val="202122"/>
                </a:solidFill>
                <a:highlight>
                  <a:srgbClr val="FFFFFF"/>
                </a:highlight>
              </a:rPr>
              <a:t>, también conocida como </a:t>
            </a:r>
            <a:r>
              <a:rPr b="1" lang="en-US" sz="1050">
                <a:solidFill>
                  <a:srgbClr val="202122"/>
                </a:solidFill>
                <a:highlight>
                  <a:srgbClr val="FFFFFF"/>
                </a:highlight>
              </a:rPr>
              <a:t>visión por computadora</a:t>
            </a:r>
            <a:r>
              <a:rPr lang="en-US" sz="1050">
                <a:solidFill>
                  <a:srgbClr val="202122"/>
                </a:solidFill>
                <a:highlight>
                  <a:srgbClr val="FFFFFF"/>
                </a:highlight>
              </a:rPr>
              <a:t> (del </a:t>
            </a:r>
            <a:r>
              <a:rPr lang="en-US" sz="1050">
                <a:solidFill>
                  <a:srgbClr val="0645AD"/>
                </a:solidFill>
                <a:highlight>
                  <a:srgbClr val="FFFFFF"/>
                </a:highlight>
                <a:uFill>
                  <a:noFill/>
                </a:uFill>
                <a:hlinkClick r:id="rId2">
                  <a:extLst>
                    <a:ext uri="{A12FA001-AC4F-418D-AE19-62706E023703}">
                      <ahyp:hlinkClr val="tx"/>
                    </a:ext>
                  </a:extLst>
                </a:hlinkClick>
              </a:rPr>
              <a:t>inglés</a:t>
            </a:r>
            <a:r>
              <a:rPr lang="en-US" sz="1050">
                <a:solidFill>
                  <a:srgbClr val="202122"/>
                </a:solidFill>
                <a:highlight>
                  <a:srgbClr val="FFFFFF"/>
                </a:highlight>
              </a:rPr>
              <a:t> </a:t>
            </a:r>
            <a:r>
              <a:rPr i="1" lang="en-US" sz="1050">
                <a:solidFill>
                  <a:srgbClr val="202122"/>
                </a:solidFill>
                <a:highlight>
                  <a:srgbClr val="FFFFFF"/>
                </a:highlight>
              </a:rPr>
              <a:t>computer vision</a:t>
            </a:r>
            <a:r>
              <a:rPr lang="en-US" sz="1050">
                <a:solidFill>
                  <a:srgbClr val="202122"/>
                </a:solidFill>
                <a:highlight>
                  <a:srgbClr val="FFFFFF"/>
                </a:highlight>
              </a:rPr>
              <a:t>) o </a:t>
            </a:r>
            <a:r>
              <a:rPr b="1" lang="en-US" sz="1050">
                <a:solidFill>
                  <a:srgbClr val="202122"/>
                </a:solidFill>
                <a:highlight>
                  <a:srgbClr val="FFFFFF"/>
                </a:highlight>
              </a:rPr>
              <a:t>visión técnica</a:t>
            </a:r>
            <a:r>
              <a:rPr lang="en-US" sz="1050">
                <a:solidFill>
                  <a:srgbClr val="202122"/>
                </a:solidFill>
                <a:highlight>
                  <a:srgbClr val="FFFFFF"/>
                </a:highlight>
              </a:rPr>
              <a:t>, es una disciplina científica que incluye métodos para adquirir, procesar, analizar y comprender las imágenes del mundo real con el fin de producir información numérica o simbólica para que puedan ser tratados por un ordenador.</a:t>
            </a:r>
            <a:endParaRPr/>
          </a:p>
        </p:txBody>
      </p:sp>
      <p:sp>
        <p:nvSpPr>
          <p:cNvPr id="77" name="Google Shape;77;gaaa278da59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57f2e8f5c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527" name="Google Shape;527;gb57f2e8f5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5122404c7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534" name="Google Shape;534;g305122404c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aa278da59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 name="Google Shape;540;gaaa278da5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dbe56681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548" name="Google Shape;548;gbdbe56681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aa278da59_0_1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562" name="Google Shape;562;gaaa278da59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fe826521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568" name="Google Shape;568;gafe826521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aa278da59_0_1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574" name="Google Shape;574;gaaa278da59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6d8134a5c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588" name="Google Shape;588;gc6d8134a5c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dbe566813_0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596" name="Google Shape;596;gbdbe566813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51b35b4c8b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04" name="Google Shape;604;g351b35b4c8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55be77be8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85" name="Google Shape;85;gb55be77be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5632821c7f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5632821c7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51b35b4c8b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16" name="Google Shape;616;g351b35b4c8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5632821c7f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22" name="Google Shape;622;g35632821c7f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5632821c7f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28" name="Google Shape;628;g35632821c7f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5632821c7f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35" name="Google Shape;635;g35632821c7f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5632821c7f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5632821c7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5632821c7f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5632821c7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51b35b4c8b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53" name="Google Shape;653;g351b35b4c8b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5632821c7f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5632821c7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5632821c7f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65" name="Google Shape;665;g35632821c7f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55be77be8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94" name="Google Shape;94;gb55be77be8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51b35b4c8b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71" name="Google Shape;671;g351b35b4c8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51b35b4c8b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77" name="Google Shape;677;g351b35b4c8b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51b35b4c8b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84" name="Google Shape;684;g351b35b4c8b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5398751da1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90" name="Google Shape;690;g35398751da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531c48292e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696" name="Google Shape;696;g3531c48292e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35f5fbf9e4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702" name="Google Shape;702;g335f5fbf9e4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360dd4cbc6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710" name="Google Shape;710;g3360dd4cbc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35f5fbf9e4_0_1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716" name="Google Shape;716;g335f5fbf9e4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360dd4cbc6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722" name="Google Shape;722;g3360dd4cbc6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531c48292e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728" name="Google Shape;728;g3531c48292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e845ad60ca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01" name="Google Shape;101;g1e845ad60c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51b35b4c8b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734" name="Google Shape;734;g351b35b4c8b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31416de80_0_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b31416de80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b57f2e8f5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b57f2e8f5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31416de80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b31416de80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57f2e8f5c_1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b57f2e8f5c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23863590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ae2386359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b31416de8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818" name="Google Shape;818;gb31416de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1416de80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b31416de8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534fa6ca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b534fa6ca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531c48292e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858" name="Google Shape;858;g3531c48292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1583342"/>
            <a:ext cx="7772400" cy="1159856"/>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None/>
              <a:defRPr sz="4800"/>
            </a:lvl1pPr>
            <a:lvl2pPr lvl="1" algn="ctr">
              <a:spcBef>
                <a:spcPts val="0"/>
              </a:spcBef>
              <a:spcAft>
                <a:spcPts val="0"/>
              </a:spcAft>
              <a:buSzPts val="1400"/>
              <a:buNone/>
              <a:defRPr sz="4800"/>
            </a:lvl2pPr>
            <a:lvl3pPr lvl="2" algn="ctr">
              <a:spcBef>
                <a:spcPts val="0"/>
              </a:spcBef>
              <a:spcAft>
                <a:spcPts val="0"/>
              </a:spcAft>
              <a:buSzPts val="1400"/>
              <a:buNone/>
              <a:defRPr sz="4800"/>
            </a:lvl3pPr>
            <a:lvl4pPr lvl="3" algn="ctr">
              <a:spcBef>
                <a:spcPts val="0"/>
              </a:spcBef>
              <a:spcAft>
                <a:spcPts val="0"/>
              </a:spcAft>
              <a:buSzPts val="1400"/>
              <a:buNone/>
              <a:defRPr sz="4800"/>
            </a:lvl4pPr>
            <a:lvl5pPr lvl="4" algn="ctr">
              <a:spcBef>
                <a:spcPts val="0"/>
              </a:spcBef>
              <a:spcAft>
                <a:spcPts val="0"/>
              </a:spcAft>
              <a:buSzPts val="1400"/>
              <a:buNone/>
              <a:defRPr sz="4800"/>
            </a:lvl5pPr>
            <a:lvl6pPr lvl="5" algn="ctr">
              <a:spcBef>
                <a:spcPts val="0"/>
              </a:spcBef>
              <a:spcAft>
                <a:spcPts val="0"/>
              </a:spcAft>
              <a:buSzPts val="1400"/>
              <a:buNone/>
              <a:defRPr sz="4800"/>
            </a:lvl6pPr>
            <a:lvl7pPr lvl="6" algn="ctr">
              <a:spcBef>
                <a:spcPts val="0"/>
              </a:spcBef>
              <a:spcAft>
                <a:spcPts val="0"/>
              </a:spcAft>
              <a:buSzPts val="1400"/>
              <a:buNone/>
              <a:defRPr sz="4800"/>
            </a:lvl7pPr>
            <a:lvl8pPr lvl="7" algn="ctr">
              <a:spcBef>
                <a:spcPts val="0"/>
              </a:spcBef>
              <a:spcAft>
                <a:spcPts val="0"/>
              </a:spcAft>
              <a:buSzPts val="1400"/>
              <a:buNone/>
              <a:defRPr sz="4800"/>
            </a:lvl8pPr>
            <a:lvl9pPr lvl="8" algn="ctr">
              <a:spcBef>
                <a:spcPts val="0"/>
              </a:spcBef>
              <a:spcAft>
                <a:spcPts val="0"/>
              </a:spcAft>
              <a:buSzPts val="1400"/>
              <a:buNone/>
              <a:defRPr sz="4800"/>
            </a:lvl9pPr>
          </a:lstStyle>
          <a:p/>
        </p:txBody>
      </p:sp>
      <p:sp>
        <p:nvSpPr>
          <p:cNvPr id="10" name="Google Shape;10;p2"/>
          <p:cNvSpPr txBox="1"/>
          <p:nvPr>
            <p:ph idx="1" type="subTitle"/>
          </p:nvPr>
        </p:nvSpPr>
        <p:spPr>
          <a:xfrm>
            <a:off x="685800" y="2840053"/>
            <a:ext cx="7772400" cy="784737"/>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1400"/>
              <a:buFont typeface="Arial"/>
              <a:buNone/>
              <a:defRPr>
                <a:solidFill>
                  <a:schemeClr val="dk2"/>
                </a:solidFill>
              </a:defRPr>
            </a:lvl1pPr>
            <a:lvl2pPr lvl="1" algn="ctr">
              <a:spcBef>
                <a:spcPts val="0"/>
              </a:spcBef>
              <a:spcAft>
                <a:spcPts val="0"/>
              </a:spcAft>
              <a:buClr>
                <a:schemeClr val="dk2"/>
              </a:buClr>
              <a:buSzPts val="3000"/>
              <a:buFont typeface="Arial"/>
              <a:buNone/>
              <a:defRPr sz="3000">
                <a:solidFill>
                  <a:schemeClr val="dk2"/>
                </a:solidFill>
              </a:defRPr>
            </a:lvl2pPr>
            <a:lvl3pPr lvl="2" algn="ctr">
              <a:spcBef>
                <a:spcPts val="0"/>
              </a:spcBef>
              <a:spcAft>
                <a:spcPts val="0"/>
              </a:spcAft>
              <a:buClr>
                <a:schemeClr val="dk2"/>
              </a:buClr>
              <a:buSzPts val="3000"/>
              <a:buFont typeface="Arial"/>
              <a:buNone/>
              <a:defRPr sz="3000">
                <a:solidFill>
                  <a:schemeClr val="dk2"/>
                </a:solidFill>
              </a:defRPr>
            </a:lvl3pPr>
            <a:lvl4pPr lvl="3" algn="ctr">
              <a:spcBef>
                <a:spcPts val="0"/>
              </a:spcBef>
              <a:spcAft>
                <a:spcPts val="0"/>
              </a:spcAft>
              <a:buClr>
                <a:schemeClr val="dk2"/>
              </a:buClr>
              <a:buSzPts val="3000"/>
              <a:buFont typeface="Arial"/>
              <a:buNone/>
              <a:defRPr sz="3000">
                <a:solidFill>
                  <a:schemeClr val="dk2"/>
                </a:solidFill>
              </a:defRPr>
            </a:lvl4pPr>
            <a:lvl5pPr lvl="4" algn="ctr">
              <a:spcBef>
                <a:spcPts val="0"/>
              </a:spcBef>
              <a:spcAft>
                <a:spcPts val="0"/>
              </a:spcAft>
              <a:buClr>
                <a:schemeClr val="dk2"/>
              </a:buClr>
              <a:buSzPts val="3000"/>
              <a:buFont typeface="Arial"/>
              <a:buNone/>
              <a:defRPr sz="3000">
                <a:solidFill>
                  <a:schemeClr val="dk2"/>
                </a:solidFill>
              </a:defRPr>
            </a:lvl5pPr>
            <a:lvl6pPr lvl="5" algn="ctr">
              <a:lnSpc>
                <a:spcPct val="100000"/>
              </a:lnSpc>
              <a:spcBef>
                <a:spcPts val="0"/>
              </a:spcBef>
              <a:spcAft>
                <a:spcPts val="0"/>
              </a:spcAft>
              <a:buClr>
                <a:schemeClr val="dk2"/>
              </a:buClr>
              <a:buSzPts val="3000"/>
              <a:buFont typeface="Arial"/>
              <a:buNone/>
              <a:defRPr sz="3000">
                <a:solidFill>
                  <a:schemeClr val="dk2"/>
                </a:solidFill>
              </a:defRPr>
            </a:lvl6pPr>
            <a:lvl7pPr lvl="6" algn="ctr">
              <a:lnSpc>
                <a:spcPct val="100000"/>
              </a:lnSpc>
              <a:spcBef>
                <a:spcPts val="0"/>
              </a:spcBef>
              <a:spcAft>
                <a:spcPts val="0"/>
              </a:spcAft>
              <a:buClr>
                <a:schemeClr val="dk2"/>
              </a:buClr>
              <a:buSzPts val="3000"/>
              <a:buFont typeface="Arial"/>
              <a:buNone/>
              <a:defRPr sz="3000">
                <a:solidFill>
                  <a:schemeClr val="dk2"/>
                </a:solidFill>
              </a:defRPr>
            </a:lvl7pPr>
            <a:lvl8pPr lvl="7" algn="ctr">
              <a:lnSpc>
                <a:spcPct val="100000"/>
              </a:lnSpc>
              <a:spcBef>
                <a:spcPts val="0"/>
              </a:spcBef>
              <a:spcAft>
                <a:spcPts val="0"/>
              </a:spcAft>
              <a:buClr>
                <a:schemeClr val="dk2"/>
              </a:buClr>
              <a:buSzPts val="3000"/>
              <a:buFont typeface="Arial"/>
              <a:buNone/>
              <a:defRPr sz="3000">
                <a:solidFill>
                  <a:schemeClr val="dk2"/>
                </a:solidFill>
              </a:defRPr>
            </a:lvl8pPr>
            <a:lvl9pPr lvl="8" algn="ctr">
              <a:lnSpc>
                <a:spcPct val="100000"/>
              </a:lnSpc>
              <a:spcBef>
                <a:spcPts val="0"/>
              </a:spcBef>
              <a:spcAft>
                <a:spcPts val="0"/>
              </a:spcAft>
              <a:buClr>
                <a:schemeClr val="dk2"/>
              </a:buClr>
              <a:buSzPts val="3000"/>
              <a:buFont typeface="Arial"/>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3" name="Shape 33"/>
        <p:cNvGrpSpPr/>
        <p:nvPr/>
      </p:nvGrpSpPr>
      <p:grpSpPr>
        <a:xfrm>
          <a:off x="0" y="0"/>
          <a:ext cx="0" cy="0"/>
          <a:chOff x="0" y="0"/>
          <a:chExt cx="0" cy="0"/>
        </a:xfrm>
      </p:grpSpPr>
      <p:pic>
        <p:nvPicPr>
          <p:cNvPr id="34" name="Google Shape;34;p11"/>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35" name="Google Shape;35;p11"/>
          <p:cNvSpPr txBox="1"/>
          <p:nvPr>
            <p:ph idx="12" type="sldNum"/>
          </p:nvPr>
        </p:nvSpPr>
        <p:spPr>
          <a:xfrm>
            <a:off x="8085584"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
          <p:cNvSpPr txBox="1"/>
          <p:nvPr>
            <p:ph idx="1" type="body"/>
          </p:nvPr>
        </p:nvSpPr>
        <p:spPr>
          <a:xfrm>
            <a:off x="457200" y="1200150"/>
            <a:ext cx="8229600" cy="3725680"/>
          </a:xfrm>
          <a:prstGeom prst="rect">
            <a:avLst/>
          </a:prstGeom>
          <a:noFill/>
          <a:ln>
            <a:noFill/>
          </a:ln>
        </p:spPr>
        <p:txBody>
          <a:bodyPr anchorCtr="0" anchor="t" bIns="91425" lIns="91425" spcFirstLastPara="1" rIns="91425" wrap="square" tIns="91425">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400"/>
              <a:buFont typeface="Arial"/>
              <a:buNone/>
              <a:defRPr/>
            </a:lvl6pPr>
            <a:lvl7pPr indent="-228600" lvl="6" marL="3200400" algn="l">
              <a:lnSpc>
                <a:spcPct val="100000"/>
              </a:lnSpc>
              <a:spcBef>
                <a:spcPts val="0"/>
              </a:spcBef>
              <a:spcAft>
                <a:spcPts val="0"/>
              </a:spcAft>
              <a:buClr>
                <a:srgbClr val="000000"/>
              </a:buClr>
              <a:buSzPts val="1400"/>
              <a:buFont typeface="Arial"/>
              <a:buNone/>
              <a:defRPr/>
            </a:lvl7pPr>
            <a:lvl8pPr indent="-228600" lvl="7" marL="3657600" algn="l">
              <a:lnSpc>
                <a:spcPct val="100000"/>
              </a:lnSpc>
              <a:spcBef>
                <a:spcPts val="0"/>
              </a:spcBef>
              <a:spcAft>
                <a:spcPts val="0"/>
              </a:spcAft>
              <a:buClr>
                <a:srgbClr val="000000"/>
              </a:buClr>
              <a:buSzPts val="1400"/>
              <a:buFont typeface="Arial"/>
              <a:buNone/>
              <a:defRPr/>
            </a:lvl8pPr>
            <a:lvl9pPr indent="-228600" lvl="8" marL="4114800" algn="l">
              <a:lnSpc>
                <a:spcPct val="100000"/>
              </a:lnSpc>
              <a:spcBef>
                <a:spcPts val="0"/>
              </a:spcBef>
              <a:spcAft>
                <a:spcPts val="0"/>
              </a:spcAft>
              <a:buClr>
                <a:srgbClr val="000000"/>
              </a:buClr>
              <a:buSzPts val="1400"/>
              <a:buFont typeface="Arial"/>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5" name="Shape 15"/>
        <p:cNvGrpSpPr/>
        <p:nvPr/>
      </p:nvGrpSpPr>
      <p:grpSpPr>
        <a:xfrm>
          <a:off x="0" y="0"/>
          <a:ext cx="0" cy="0"/>
          <a:chOff x="0" y="0"/>
          <a:chExt cx="0" cy="0"/>
        </a:xfrm>
      </p:grpSpPr>
      <p:sp>
        <p:nvSpPr>
          <p:cNvPr id="16" name="Google Shape;16;p5"/>
          <p:cNvSpPr txBox="1"/>
          <p:nvPr>
            <p:ph idx="1" type="body"/>
          </p:nvPr>
        </p:nvSpPr>
        <p:spPr>
          <a:xfrm>
            <a:off x="457200" y="4406309"/>
            <a:ext cx="8229600" cy="519520"/>
          </a:xfrm>
          <a:prstGeom prst="rect">
            <a:avLst/>
          </a:prstGeom>
          <a:noFill/>
          <a:ln>
            <a:noFill/>
          </a:ln>
        </p:spPr>
        <p:txBody>
          <a:bodyPr anchorCtr="0" anchor="t" bIns="91425" lIns="91425" spcFirstLastPara="1" rIns="91425" wrap="square" tIns="91425">
            <a:noAutofit/>
          </a:bodyPr>
          <a:lstStyle>
            <a:lvl1pPr indent="-228600" lvl="0" marL="457200" algn="ctr">
              <a:spcBef>
                <a:spcPts val="360"/>
              </a:spcBef>
              <a:spcAft>
                <a:spcPts val="0"/>
              </a:spcAft>
              <a:buClr>
                <a:srgbClr val="000000"/>
              </a:buClr>
              <a:buSzPts val="1800"/>
              <a:buFont typeface="Arial"/>
              <a:buNone/>
              <a:defRPr sz="1800"/>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6"/>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7"/>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7"/>
          <p:cNvSpPr txBox="1"/>
          <p:nvPr>
            <p:ph idx="1" type="body"/>
          </p:nvPr>
        </p:nvSpPr>
        <p:spPr>
          <a:xfrm>
            <a:off x="457200" y="1200150"/>
            <a:ext cx="3994525" cy="3725680"/>
          </a:xfrm>
          <a:prstGeom prst="rect">
            <a:avLst/>
          </a:prstGeom>
          <a:noFill/>
          <a:ln>
            <a:noFill/>
          </a:ln>
        </p:spPr>
        <p:txBody>
          <a:bodyPr anchorCtr="0" anchor="t" bIns="91425" lIns="91425" spcFirstLastPara="1" rIns="91425" wrap="square" tIns="91425">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400"/>
              <a:buFont typeface="Arial"/>
              <a:buNone/>
              <a:defRPr/>
            </a:lvl6pPr>
            <a:lvl7pPr indent="-228600" lvl="6" marL="3200400" algn="l">
              <a:lnSpc>
                <a:spcPct val="100000"/>
              </a:lnSpc>
              <a:spcBef>
                <a:spcPts val="0"/>
              </a:spcBef>
              <a:spcAft>
                <a:spcPts val="0"/>
              </a:spcAft>
              <a:buClr>
                <a:srgbClr val="000000"/>
              </a:buClr>
              <a:buSzPts val="1400"/>
              <a:buFont typeface="Arial"/>
              <a:buNone/>
              <a:defRPr/>
            </a:lvl7pPr>
            <a:lvl8pPr indent="-228600" lvl="7" marL="3657600" algn="l">
              <a:lnSpc>
                <a:spcPct val="100000"/>
              </a:lnSpc>
              <a:spcBef>
                <a:spcPts val="0"/>
              </a:spcBef>
              <a:spcAft>
                <a:spcPts val="0"/>
              </a:spcAft>
              <a:buClr>
                <a:srgbClr val="000000"/>
              </a:buClr>
              <a:buSzPts val="1400"/>
              <a:buFont typeface="Arial"/>
              <a:buNone/>
              <a:defRPr/>
            </a:lvl8pPr>
            <a:lvl9pPr indent="-228600" lvl="8" marL="4114800" algn="l">
              <a:lnSpc>
                <a:spcPct val="100000"/>
              </a:lnSpc>
              <a:spcBef>
                <a:spcPts val="0"/>
              </a:spcBef>
              <a:spcAft>
                <a:spcPts val="0"/>
              </a:spcAft>
              <a:buClr>
                <a:srgbClr val="000000"/>
              </a:buClr>
              <a:buSzPts val="1400"/>
              <a:buFont typeface="Arial"/>
              <a:buNone/>
              <a:defRPr/>
            </a:lvl9pPr>
          </a:lstStyle>
          <a:p/>
        </p:txBody>
      </p:sp>
      <p:sp>
        <p:nvSpPr>
          <p:cNvPr id="22" name="Google Shape;22;p7"/>
          <p:cNvSpPr txBox="1"/>
          <p:nvPr>
            <p:ph idx="2" type="body"/>
          </p:nvPr>
        </p:nvSpPr>
        <p:spPr>
          <a:xfrm>
            <a:off x="4692273" y="1200150"/>
            <a:ext cx="3994525" cy="3725680"/>
          </a:xfrm>
          <a:prstGeom prst="rect">
            <a:avLst/>
          </a:prstGeom>
          <a:noFill/>
          <a:ln>
            <a:noFill/>
          </a:ln>
        </p:spPr>
        <p:txBody>
          <a:bodyPr anchorCtr="0" anchor="t" bIns="91425" lIns="91425" spcFirstLastPara="1" rIns="91425" wrap="square" tIns="91425">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400"/>
              <a:buFont typeface="Arial"/>
              <a:buNone/>
              <a:defRPr/>
            </a:lvl6pPr>
            <a:lvl7pPr indent="-228600" lvl="6" marL="3200400" algn="l">
              <a:lnSpc>
                <a:spcPct val="100000"/>
              </a:lnSpc>
              <a:spcBef>
                <a:spcPts val="0"/>
              </a:spcBef>
              <a:spcAft>
                <a:spcPts val="0"/>
              </a:spcAft>
              <a:buClr>
                <a:srgbClr val="000000"/>
              </a:buClr>
              <a:buSzPts val="1400"/>
              <a:buFont typeface="Arial"/>
              <a:buNone/>
              <a:defRPr/>
            </a:lvl7pPr>
            <a:lvl8pPr indent="-228600" lvl="7" marL="3657600" algn="l">
              <a:lnSpc>
                <a:spcPct val="100000"/>
              </a:lnSpc>
              <a:spcBef>
                <a:spcPts val="0"/>
              </a:spcBef>
              <a:spcAft>
                <a:spcPts val="0"/>
              </a:spcAft>
              <a:buClr>
                <a:srgbClr val="000000"/>
              </a:buClr>
              <a:buSzPts val="1400"/>
              <a:buFont typeface="Arial"/>
              <a:buNone/>
              <a:defRPr/>
            </a:lvl8pPr>
            <a:lvl9pPr indent="-228600" lvl="8" marL="4114800" algn="l">
              <a:lnSpc>
                <a:spcPct val="100000"/>
              </a:lnSpc>
              <a:spcBef>
                <a:spcPts val="0"/>
              </a:spcBef>
              <a:spcAft>
                <a:spcPts val="0"/>
              </a:spcAft>
              <a:buClr>
                <a:srgbClr val="000000"/>
              </a:buClr>
              <a:buSzPts val="1400"/>
              <a:buFont typeface="Arial"/>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23" name="Shape 23"/>
        <p:cNvGrpSpPr/>
        <p:nvPr/>
      </p:nvGrpSpPr>
      <p:grpSpPr>
        <a:xfrm>
          <a:off x="0" y="0"/>
          <a:ext cx="0" cy="0"/>
          <a:chOff x="0" y="0"/>
          <a:chExt cx="0" cy="0"/>
        </a:xfrm>
      </p:grpSpPr>
      <p:sp>
        <p:nvSpPr>
          <p:cNvPr id="24" name="Google Shape;24;p8"/>
          <p:cNvSpPr txBox="1"/>
          <p:nvPr>
            <p:ph idx="12" type="sldNum"/>
          </p:nvPr>
        </p:nvSpPr>
        <p:spPr>
          <a:xfrm>
            <a:off x="7086600" y="4869656"/>
            <a:ext cx="2057400" cy="2739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b="1" i="0" sz="800" u="none" cap="none" strike="noStrike">
                <a:solidFill>
                  <a:schemeClr val="dk1"/>
                </a:solidFill>
                <a:latin typeface="Arial"/>
                <a:ea typeface="Arial"/>
                <a:cs typeface="Arial"/>
                <a:sym typeface="Arial"/>
              </a:defRPr>
            </a:lvl1pPr>
            <a:lvl2pPr indent="0" lvl="1" marL="0" rtl="0" algn="r">
              <a:spcBef>
                <a:spcPts val="0"/>
              </a:spcBef>
              <a:buNone/>
              <a:defRPr b="1" i="0" sz="800" u="none" cap="none" strike="noStrike">
                <a:solidFill>
                  <a:schemeClr val="dk1"/>
                </a:solidFill>
                <a:latin typeface="Arial"/>
                <a:ea typeface="Arial"/>
                <a:cs typeface="Arial"/>
                <a:sym typeface="Arial"/>
              </a:defRPr>
            </a:lvl2pPr>
            <a:lvl3pPr indent="0" lvl="2" marL="0" rtl="0" algn="r">
              <a:spcBef>
                <a:spcPts val="0"/>
              </a:spcBef>
              <a:buNone/>
              <a:defRPr b="1" i="0" sz="800" u="none" cap="none" strike="noStrike">
                <a:solidFill>
                  <a:schemeClr val="dk1"/>
                </a:solidFill>
                <a:latin typeface="Arial"/>
                <a:ea typeface="Arial"/>
                <a:cs typeface="Arial"/>
                <a:sym typeface="Arial"/>
              </a:defRPr>
            </a:lvl3pPr>
            <a:lvl4pPr indent="0" lvl="3" marL="0" rtl="0" algn="r">
              <a:spcBef>
                <a:spcPts val="0"/>
              </a:spcBef>
              <a:buNone/>
              <a:defRPr b="1" i="0" sz="800" u="none" cap="none" strike="noStrike">
                <a:solidFill>
                  <a:schemeClr val="dk1"/>
                </a:solidFill>
                <a:latin typeface="Arial"/>
                <a:ea typeface="Arial"/>
                <a:cs typeface="Arial"/>
                <a:sym typeface="Arial"/>
              </a:defRPr>
            </a:lvl4pPr>
            <a:lvl5pPr indent="0" lvl="4" marL="0" rtl="0" algn="r">
              <a:spcBef>
                <a:spcPts val="0"/>
              </a:spcBef>
              <a:buNone/>
              <a:defRPr b="1" i="0" sz="800" u="none" cap="none" strike="noStrike">
                <a:solidFill>
                  <a:schemeClr val="dk1"/>
                </a:solidFill>
                <a:latin typeface="Arial"/>
                <a:ea typeface="Arial"/>
                <a:cs typeface="Arial"/>
                <a:sym typeface="Arial"/>
              </a:defRPr>
            </a:lvl5pPr>
            <a:lvl6pPr indent="0" lvl="5" marL="0" rtl="0" algn="r">
              <a:spcBef>
                <a:spcPts val="0"/>
              </a:spcBef>
              <a:buNone/>
              <a:defRPr b="1" i="0" sz="800" u="none" cap="none" strike="noStrike">
                <a:solidFill>
                  <a:schemeClr val="dk1"/>
                </a:solidFill>
                <a:latin typeface="Arial"/>
                <a:ea typeface="Arial"/>
                <a:cs typeface="Arial"/>
                <a:sym typeface="Arial"/>
              </a:defRPr>
            </a:lvl6pPr>
            <a:lvl7pPr indent="0" lvl="6" marL="0" rtl="0" algn="r">
              <a:spcBef>
                <a:spcPts val="0"/>
              </a:spcBef>
              <a:buNone/>
              <a:defRPr b="1" i="0" sz="800" u="none" cap="none" strike="noStrike">
                <a:solidFill>
                  <a:schemeClr val="dk1"/>
                </a:solidFill>
                <a:latin typeface="Arial"/>
                <a:ea typeface="Arial"/>
                <a:cs typeface="Arial"/>
                <a:sym typeface="Arial"/>
              </a:defRPr>
            </a:lvl7pPr>
            <a:lvl8pPr indent="0" lvl="7" marL="0" rtl="0" algn="r">
              <a:spcBef>
                <a:spcPts val="0"/>
              </a:spcBef>
              <a:buNone/>
              <a:defRPr b="1" i="0" sz="800" u="none" cap="none" strike="noStrike">
                <a:solidFill>
                  <a:schemeClr val="dk1"/>
                </a:solidFill>
                <a:latin typeface="Arial"/>
                <a:ea typeface="Arial"/>
                <a:cs typeface="Arial"/>
                <a:sym typeface="Arial"/>
              </a:defRPr>
            </a:lvl8pPr>
            <a:lvl9pPr indent="0" lvl="8" marL="0" rtl="0" algn="r">
              <a:spcBef>
                <a:spcPts val="0"/>
              </a:spcBef>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pic>
        <p:nvPicPr>
          <p:cNvPr id="25" name="Google Shape;25;p8"/>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26" name="Google Shape;26;p8"/>
          <p:cNvSpPr txBox="1"/>
          <p:nvPr>
            <p:ph idx="2" type="sldNum"/>
          </p:nvPr>
        </p:nvSpPr>
        <p:spPr>
          <a:xfrm>
            <a:off x="8085584" y="474990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7" name="Shape 27"/>
        <p:cNvGrpSpPr/>
        <p:nvPr/>
      </p:nvGrpSpPr>
      <p:grpSpPr>
        <a:xfrm>
          <a:off x="0" y="0"/>
          <a:ext cx="0" cy="0"/>
          <a:chOff x="0" y="0"/>
          <a:chExt cx="0" cy="0"/>
        </a:xfrm>
      </p:grpSpPr>
      <p:pic>
        <p:nvPicPr>
          <p:cNvPr id="28" name="Google Shape;28;p9"/>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29" name="Google Shape;29;p9"/>
          <p:cNvSpPr txBox="1"/>
          <p:nvPr>
            <p:ph idx="12" type="sldNum"/>
          </p:nvPr>
        </p:nvSpPr>
        <p:spPr>
          <a:xfrm>
            <a:off x="8085584" y="474990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OBJECT_1">
    <p:spTree>
      <p:nvGrpSpPr>
        <p:cNvPr id="30" name="Shape 30"/>
        <p:cNvGrpSpPr/>
        <p:nvPr/>
      </p:nvGrpSpPr>
      <p:grpSpPr>
        <a:xfrm>
          <a:off x="0" y="0"/>
          <a:ext cx="0" cy="0"/>
          <a:chOff x="0" y="0"/>
          <a:chExt cx="0" cy="0"/>
        </a:xfrm>
      </p:grpSpPr>
      <p:pic>
        <p:nvPicPr>
          <p:cNvPr id="31" name="Google Shape;31;p10"/>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32" name="Google Shape;32;p10"/>
          <p:cNvSpPr txBox="1"/>
          <p:nvPr>
            <p:ph idx="12" type="sldNum"/>
          </p:nvPr>
        </p:nvSpPr>
        <p:spPr>
          <a:xfrm>
            <a:off x="8085584"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6375"/>
            <a:ext cx="8229600"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8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9.pn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6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31.gif"/><Relationship Id="rId8"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45.png"/><Relationship Id="rId8"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0.png"/><Relationship Id="rId8"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42.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70.png"/><Relationship Id="rId5" Type="http://schemas.openxmlformats.org/officeDocument/2006/relationships/image" Target="../media/image56.png"/><Relationship Id="rId6"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58.png"/><Relationship Id="rId5"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hyperlink" Target="https://arxiv.org/abs/1312.6034" TargetMode="External"/><Relationship Id="rId4" Type="http://schemas.openxmlformats.org/officeDocument/2006/relationships/hyperlink" Target="https://research.google/blog/inceptionism-going-deeper-into-neural-networks/" TargetMode="External"/><Relationship Id="rId5" Type="http://schemas.openxmlformats.org/officeDocument/2006/relationships/hyperlink" Target="https://arxiv.org/abs/1610.02391"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83.png"/><Relationship Id="rId4" Type="http://schemas.openxmlformats.org/officeDocument/2006/relationships/hyperlink" Target="https://adataodyssey.com/grad-cam/" TargetMode="External"/><Relationship Id="rId5" Type="http://schemas.openxmlformats.org/officeDocument/2006/relationships/image" Target="../media/image77.png"/><Relationship Id="rId6"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hyperlink" Target="https://keras.io/api/applications/" TargetMode="External"/><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78.png"/><Relationship Id="rId4" Type="http://schemas.openxmlformats.org/officeDocument/2006/relationships/image" Target="../media/image85.png"/><Relationship Id="rId5"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82.png"/><Relationship Id="rId4" Type="http://schemas.openxmlformats.org/officeDocument/2006/relationships/image" Target="../media/image94.png"/><Relationship Id="rId5" Type="http://schemas.openxmlformats.org/officeDocument/2006/relationships/image" Target="../media/image9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136.gif"/><Relationship Id="rId4" Type="http://schemas.openxmlformats.org/officeDocument/2006/relationships/image" Target="../media/image132.gif"/><Relationship Id="rId5" Type="http://schemas.openxmlformats.org/officeDocument/2006/relationships/image" Target="../media/image129.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86.png"/><Relationship Id="rId4" Type="http://schemas.openxmlformats.org/officeDocument/2006/relationships/hyperlink" Target="https://lilianweng.github.io/posts/2017-12-31-object-recognition-part-3"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hyperlink" Target="https://arxiv.org/abs/1311.2524#:~:text=than%2030,CNN%20outperforms%20OverFeat%20by" TargetMode="External"/><Relationship Id="rId4" Type="http://schemas.openxmlformats.org/officeDocument/2006/relationships/hyperlink" Target="https://github.com/cassiePython/RCN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9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hyperlink" Target="https://arxiv.org/abs/1504.08083"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hyperlink" Target="https://arxiv.org/abs/1504.08083" TargetMode="External"/><Relationship Id="rId4" Type="http://schemas.openxmlformats.org/officeDocument/2006/relationships/hyperlink" Target="https://docs.pytorch.org/vision/main/models/generated/torchvision.models.detection.fasterrcnn_resnet50_fpn.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9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10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hyperlink" Target="https://arxiv.org/abs/1504.08083"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10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133.png"/><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1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10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 Id="rId3"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100.png"/><Relationship Id="rId4" Type="http://schemas.openxmlformats.org/officeDocument/2006/relationships/image" Target="../media/image137.png"/><Relationship Id="rId5"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106.png"/><Relationship Id="rId4" Type="http://schemas.openxmlformats.org/officeDocument/2006/relationships/image" Target="../media/image112.png"/><Relationship Id="rId5" Type="http://schemas.openxmlformats.org/officeDocument/2006/relationships/image" Target="../media/image10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1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06.png"/><Relationship Id="rId6"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 Id="rId3" Type="http://schemas.openxmlformats.org/officeDocument/2006/relationships/image" Target="../media/image111.png"/><Relationship Id="rId4" Type="http://schemas.openxmlformats.org/officeDocument/2006/relationships/image" Target="../media/image118.png"/><Relationship Id="rId9"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07.png"/><Relationship Id="rId7" Type="http://schemas.openxmlformats.org/officeDocument/2006/relationships/image" Target="../media/image127.png"/><Relationship Id="rId8" Type="http://schemas.openxmlformats.org/officeDocument/2006/relationships/image" Target="../media/image1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119.png"/><Relationship Id="rId4" Type="http://schemas.openxmlformats.org/officeDocument/2006/relationships/image" Target="../media/image138.png"/><Relationship Id="rId11" Type="http://schemas.openxmlformats.org/officeDocument/2006/relationships/image" Target="../media/image130.png"/><Relationship Id="rId10" Type="http://schemas.openxmlformats.org/officeDocument/2006/relationships/image" Target="../media/image124.png"/><Relationship Id="rId9" Type="http://schemas.openxmlformats.org/officeDocument/2006/relationships/image" Target="../media/image126.png"/><Relationship Id="rId5" Type="http://schemas.openxmlformats.org/officeDocument/2006/relationships/image" Target="../media/image123.png"/><Relationship Id="rId6" Type="http://schemas.openxmlformats.org/officeDocument/2006/relationships/image" Target="../media/image113.png"/><Relationship Id="rId7" Type="http://schemas.openxmlformats.org/officeDocument/2006/relationships/image" Target="../media/image120.png"/><Relationship Id="rId8" Type="http://schemas.openxmlformats.org/officeDocument/2006/relationships/image" Target="../media/image1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128.png"/><Relationship Id="rId4" Type="http://schemas.openxmlformats.org/officeDocument/2006/relationships/image" Target="../media/image134.png"/><Relationship Id="rId5" Type="http://schemas.openxmlformats.org/officeDocument/2006/relationships/image" Target="../media/image131.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121.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pic>
        <p:nvPicPr>
          <p:cNvPr id="40" name="Google Shape;40;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1" name="Google Shape;41;p12"/>
          <p:cNvSpPr txBox="1"/>
          <p:nvPr/>
        </p:nvSpPr>
        <p:spPr>
          <a:xfrm>
            <a:off x="2276475" y="2133600"/>
            <a:ext cx="4165600" cy="742950"/>
          </a:xfrm>
          <a:prstGeom prst="rect">
            <a:avLst/>
          </a:prstGeom>
          <a:noFill/>
          <a:ln>
            <a:noFill/>
          </a:ln>
        </p:spPr>
        <p:txBody>
          <a:bodyPr anchorCtr="0" anchor="t" bIns="91425" lIns="91425" spcFirstLastPara="1" rIns="91425" wrap="square" tIns="91425">
            <a:noAutofit/>
          </a:bodyPr>
          <a:lstStyle/>
          <a:p>
            <a:pPr indent="-152400" lvl="0" marL="342900" marR="0" rtl="0" algn="ctr">
              <a:lnSpc>
                <a:spcPct val="100000"/>
              </a:lnSpc>
              <a:spcBef>
                <a:spcPts val="0"/>
              </a:spcBef>
              <a:spcAft>
                <a:spcPts val="0"/>
              </a:spcAft>
              <a:buClr>
                <a:srgbClr val="0972CB"/>
              </a:buClr>
              <a:buSzPts val="4000"/>
              <a:buFont typeface="Oxygen"/>
              <a:buNone/>
            </a:pPr>
            <a:r>
              <a:rPr lang="en-US" sz="4000">
                <a:solidFill>
                  <a:srgbClr val="0972CB"/>
                </a:solidFill>
                <a:latin typeface="Oxygen"/>
                <a:ea typeface="Oxygen"/>
                <a:cs typeface="Oxygen"/>
                <a:sym typeface="Oxygen"/>
              </a:rPr>
              <a:t>Deep Learning</a:t>
            </a:r>
            <a:endParaRPr/>
          </a:p>
        </p:txBody>
      </p:sp>
      <p:sp>
        <p:nvSpPr>
          <p:cNvPr id="42" name="Google Shape;42;p12"/>
          <p:cNvSpPr txBox="1"/>
          <p:nvPr/>
        </p:nvSpPr>
        <p:spPr>
          <a:xfrm>
            <a:off x="3889296" y="4454525"/>
            <a:ext cx="4900800" cy="742800"/>
          </a:xfrm>
          <a:prstGeom prst="rect">
            <a:avLst/>
          </a:prstGeom>
          <a:noFill/>
          <a:ln>
            <a:noFill/>
          </a:ln>
        </p:spPr>
        <p:txBody>
          <a:bodyPr anchorCtr="0" anchor="t" bIns="91425" lIns="91425" spcFirstLastPara="1" rIns="91425" wrap="square" tIns="91425">
            <a:noAutofit/>
          </a:bodyPr>
          <a:lstStyle/>
          <a:p>
            <a:pPr indent="-152400" lvl="0" marL="342900" marR="0" rtl="0" algn="ctr">
              <a:lnSpc>
                <a:spcPct val="100000"/>
              </a:lnSpc>
              <a:spcBef>
                <a:spcPts val="0"/>
              </a:spcBef>
              <a:spcAft>
                <a:spcPts val="0"/>
              </a:spcAft>
              <a:buClr>
                <a:srgbClr val="0972CB"/>
              </a:buClr>
              <a:buSzPts val="2800"/>
              <a:buFont typeface="Oxygen"/>
              <a:buNone/>
            </a:pPr>
            <a:r>
              <a:rPr lang="en-US" sz="2800">
                <a:solidFill>
                  <a:srgbClr val="0972CB"/>
                </a:solidFill>
                <a:latin typeface="Oxygen"/>
                <a:ea typeface="Oxygen"/>
                <a:cs typeface="Oxygen"/>
                <a:sym typeface="Oxygen"/>
              </a:rPr>
              <a:t>Pablo Ruiz</a:t>
            </a:r>
            <a:endParaRPr/>
          </a:p>
        </p:txBody>
      </p:sp>
      <p:pic>
        <p:nvPicPr>
          <p:cNvPr descr="logo_ucm.png" id="43" name="Google Shape;43;p12"/>
          <p:cNvPicPr preferRelativeResize="0"/>
          <p:nvPr/>
        </p:nvPicPr>
        <p:blipFill rotWithShape="1">
          <a:blip r:embed="rId4">
            <a:alphaModFix/>
          </a:blip>
          <a:srcRect b="0" l="0" r="0" t="0"/>
          <a:stretch/>
        </p:blipFill>
        <p:spPr>
          <a:xfrm>
            <a:off x="2166937" y="317500"/>
            <a:ext cx="3289300" cy="1219200"/>
          </a:xfrm>
          <a:prstGeom prst="rect">
            <a:avLst/>
          </a:prstGeom>
          <a:noFill/>
          <a:ln>
            <a:noFill/>
          </a:ln>
        </p:spPr>
      </p:pic>
      <p:pic>
        <p:nvPicPr>
          <p:cNvPr id="44" name="Google Shape;44;p12"/>
          <p:cNvPicPr preferRelativeResize="0"/>
          <p:nvPr/>
        </p:nvPicPr>
        <p:blipFill rotWithShape="1">
          <a:blip r:embed="rId5">
            <a:alphaModFix/>
          </a:blip>
          <a:srcRect b="0" l="0" r="0" t="0"/>
          <a:stretch/>
        </p:blipFill>
        <p:spPr>
          <a:xfrm>
            <a:off x="690562" y="188912"/>
            <a:ext cx="1476375" cy="1476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Object Tracking</a:t>
            </a:r>
            <a:endParaRPr sz="2000">
              <a:solidFill>
                <a:schemeClr val="lt1"/>
              </a:solidFill>
              <a:latin typeface="Arial"/>
              <a:ea typeface="Arial"/>
              <a:cs typeface="Arial"/>
              <a:sym typeface="Arial"/>
            </a:endParaRPr>
          </a:p>
        </p:txBody>
      </p:sp>
      <p:sp>
        <p:nvSpPr>
          <p:cNvPr id="112" name="Google Shape;112;p21"/>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1"/>
          <p:cNvSpPr txBox="1"/>
          <p:nvPr/>
        </p:nvSpPr>
        <p:spPr>
          <a:xfrm>
            <a:off x="1266900" y="1173425"/>
            <a:ext cx="66102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Identifies and locates objects within images or video streams, used in retail, security, and many other sectors</a:t>
            </a:r>
            <a:endParaRPr/>
          </a:p>
        </p:txBody>
      </p:sp>
      <p:pic>
        <p:nvPicPr>
          <p:cNvPr id="114" name="Google Shape;114;p21"/>
          <p:cNvPicPr preferRelativeResize="0"/>
          <p:nvPr/>
        </p:nvPicPr>
        <p:blipFill>
          <a:blip r:embed="rId3">
            <a:alphaModFix/>
          </a:blip>
          <a:stretch>
            <a:fillRect/>
          </a:stretch>
        </p:blipFill>
        <p:spPr>
          <a:xfrm>
            <a:off x="2589363" y="2222413"/>
            <a:ext cx="3965274" cy="22304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Self-Driving Cars</a:t>
            </a:r>
            <a:endParaRPr sz="2000">
              <a:solidFill>
                <a:schemeClr val="lt1"/>
              </a:solidFill>
              <a:latin typeface="Arial"/>
              <a:ea typeface="Arial"/>
              <a:cs typeface="Arial"/>
              <a:sym typeface="Arial"/>
            </a:endParaRPr>
          </a:p>
        </p:txBody>
      </p:sp>
      <p:sp>
        <p:nvSpPr>
          <p:cNvPr id="120" name="Google Shape;120;p22"/>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2"/>
          <p:cNvSpPr txBox="1"/>
          <p:nvPr/>
        </p:nvSpPr>
        <p:spPr>
          <a:xfrm>
            <a:off x="1266900" y="1173425"/>
            <a:ext cx="66102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Identifies and locates objects within images or video streams, used in retail, security, and many other sectors</a:t>
            </a:r>
            <a:endParaRPr/>
          </a:p>
        </p:txBody>
      </p:sp>
      <p:pic>
        <p:nvPicPr>
          <p:cNvPr id="122" name="Google Shape;122;p22"/>
          <p:cNvPicPr preferRelativeResize="0"/>
          <p:nvPr/>
        </p:nvPicPr>
        <p:blipFill>
          <a:blip r:embed="rId3">
            <a:alphaModFix/>
          </a:blip>
          <a:stretch>
            <a:fillRect/>
          </a:stretch>
        </p:blipFill>
        <p:spPr>
          <a:xfrm>
            <a:off x="2527538" y="1949475"/>
            <a:ext cx="3965275" cy="26448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Gesture Recognition</a:t>
            </a:r>
            <a:endParaRPr sz="2000">
              <a:solidFill>
                <a:schemeClr val="lt1"/>
              </a:solidFill>
              <a:latin typeface="Arial"/>
              <a:ea typeface="Arial"/>
              <a:cs typeface="Arial"/>
              <a:sym typeface="Arial"/>
            </a:endParaRPr>
          </a:p>
        </p:txBody>
      </p:sp>
      <p:sp>
        <p:nvSpPr>
          <p:cNvPr id="128" name="Google Shape;128;p23"/>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3"/>
          <p:cNvSpPr txBox="1"/>
          <p:nvPr/>
        </p:nvSpPr>
        <p:spPr>
          <a:xfrm>
            <a:off x="1266900" y="1046300"/>
            <a:ext cx="66102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Interpreting human gestures to control devices or applications, used in gaming, healthcare, and smart home systems.</a:t>
            </a:r>
            <a:endParaRPr/>
          </a:p>
        </p:txBody>
      </p:sp>
      <p:pic>
        <p:nvPicPr>
          <p:cNvPr id="130" name="Google Shape;130;p23"/>
          <p:cNvPicPr preferRelativeResize="0"/>
          <p:nvPr/>
        </p:nvPicPr>
        <p:blipFill>
          <a:blip r:embed="rId3">
            <a:alphaModFix/>
          </a:blip>
          <a:stretch>
            <a:fillRect/>
          </a:stretch>
        </p:blipFill>
        <p:spPr>
          <a:xfrm>
            <a:off x="2589363" y="1825000"/>
            <a:ext cx="3965275" cy="29409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Image annotation</a:t>
            </a:r>
            <a:endParaRPr sz="2000">
              <a:solidFill>
                <a:schemeClr val="lt1"/>
              </a:solidFill>
              <a:latin typeface="Arial"/>
              <a:ea typeface="Arial"/>
              <a:cs typeface="Arial"/>
              <a:sym typeface="Arial"/>
            </a:endParaRPr>
          </a:p>
        </p:txBody>
      </p:sp>
      <p:pic>
        <p:nvPicPr>
          <p:cNvPr id="136" name="Google Shape;136;p24"/>
          <p:cNvPicPr preferRelativeResize="0"/>
          <p:nvPr/>
        </p:nvPicPr>
        <p:blipFill>
          <a:blip r:embed="rId3">
            <a:alphaModFix/>
          </a:blip>
          <a:stretch>
            <a:fillRect/>
          </a:stretch>
        </p:blipFill>
        <p:spPr>
          <a:xfrm>
            <a:off x="1987775" y="836355"/>
            <a:ext cx="4790334" cy="4088821"/>
          </a:xfrm>
          <a:prstGeom prst="rect">
            <a:avLst/>
          </a:prstGeom>
          <a:noFill/>
          <a:ln>
            <a:noFill/>
          </a:ln>
        </p:spPr>
      </p:pic>
      <p:sp>
        <p:nvSpPr>
          <p:cNvPr id="137" name="Google Shape;137;p24"/>
          <p:cNvSpPr txBox="1"/>
          <p:nvPr/>
        </p:nvSpPr>
        <p:spPr>
          <a:xfrm>
            <a:off x="230800" y="4847500"/>
            <a:ext cx="4341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t>“Deep Visual-Semantic Alignments for Generating Image Descriptions”, 2015.</a:t>
            </a:r>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Image S</a:t>
            </a:r>
            <a:r>
              <a:rPr lang="en-US" sz="2000">
                <a:solidFill>
                  <a:schemeClr val="lt1"/>
                </a:solidFill>
              </a:rPr>
              <a:t>imilarity</a:t>
            </a:r>
            <a:r>
              <a:rPr lang="en-US" sz="2000">
                <a:solidFill>
                  <a:schemeClr val="lt1"/>
                </a:solidFill>
              </a:rPr>
              <a:t> Search Engine</a:t>
            </a:r>
            <a:endParaRPr sz="2000">
              <a:solidFill>
                <a:schemeClr val="lt1"/>
              </a:solidFill>
              <a:latin typeface="Arial"/>
              <a:ea typeface="Arial"/>
              <a:cs typeface="Arial"/>
              <a:sym typeface="Arial"/>
            </a:endParaRPr>
          </a:p>
        </p:txBody>
      </p:sp>
      <p:sp>
        <p:nvSpPr>
          <p:cNvPr id="143" name="Google Shape;143;p25"/>
          <p:cNvSpPr txBox="1"/>
          <p:nvPr/>
        </p:nvSpPr>
        <p:spPr>
          <a:xfrm>
            <a:off x="230800" y="4847500"/>
            <a:ext cx="4341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t>https://github.com/paucarre/tiefvision</a:t>
            </a:r>
            <a:endParaRPr sz="600"/>
          </a:p>
        </p:txBody>
      </p:sp>
      <p:pic>
        <p:nvPicPr>
          <p:cNvPr id="144" name="Google Shape;144;p25"/>
          <p:cNvPicPr preferRelativeResize="0"/>
          <p:nvPr/>
        </p:nvPicPr>
        <p:blipFill>
          <a:blip r:embed="rId3">
            <a:alphaModFix/>
          </a:blip>
          <a:stretch>
            <a:fillRect/>
          </a:stretch>
        </p:blipFill>
        <p:spPr>
          <a:xfrm>
            <a:off x="1009650" y="902280"/>
            <a:ext cx="6815641" cy="37928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Image </a:t>
            </a:r>
            <a:r>
              <a:rPr lang="en-US" sz="2000">
                <a:solidFill>
                  <a:schemeClr val="lt1"/>
                </a:solidFill>
              </a:rPr>
              <a:t>segmentation</a:t>
            </a:r>
            <a:endParaRPr sz="2000">
              <a:solidFill>
                <a:schemeClr val="lt1"/>
              </a:solidFill>
              <a:latin typeface="Arial"/>
              <a:ea typeface="Arial"/>
              <a:cs typeface="Arial"/>
              <a:sym typeface="Arial"/>
            </a:endParaRPr>
          </a:p>
        </p:txBody>
      </p:sp>
      <p:sp>
        <p:nvSpPr>
          <p:cNvPr id="150" name="Google Shape;150;p26"/>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txBox="1"/>
          <p:nvPr/>
        </p:nvSpPr>
        <p:spPr>
          <a:xfrm>
            <a:off x="1261150" y="1151800"/>
            <a:ext cx="7392000" cy="32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152" name="Google Shape;152;p26"/>
          <p:cNvPicPr preferRelativeResize="0"/>
          <p:nvPr/>
        </p:nvPicPr>
        <p:blipFill>
          <a:blip r:embed="rId3">
            <a:alphaModFix/>
          </a:blip>
          <a:stretch>
            <a:fillRect/>
          </a:stretch>
        </p:blipFill>
        <p:spPr>
          <a:xfrm>
            <a:off x="547775" y="1201988"/>
            <a:ext cx="7924800" cy="326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Image Reconstruction</a:t>
            </a:r>
            <a:endParaRPr sz="2000">
              <a:solidFill>
                <a:schemeClr val="lt1"/>
              </a:solidFill>
              <a:latin typeface="Arial"/>
              <a:ea typeface="Arial"/>
              <a:cs typeface="Arial"/>
              <a:sym typeface="Arial"/>
            </a:endParaRPr>
          </a:p>
        </p:txBody>
      </p:sp>
      <p:sp>
        <p:nvSpPr>
          <p:cNvPr id="158" name="Google Shape;158;p27"/>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 name="Google Shape;159;p27"/>
          <p:cNvPicPr preferRelativeResize="0"/>
          <p:nvPr/>
        </p:nvPicPr>
        <p:blipFill>
          <a:blip r:embed="rId3">
            <a:alphaModFix/>
          </a:blip>
          <a:stretch>
            <a:fillRect/>
          </a:stretch>
        </p:blipFill>
        <p:spPr>
          <a:xfrm>
            <a:off x="965700" y="825355"/>
            <a:ext cx="3067382" cy="4088821"/>
          </a:xfrm>
          <a:prstGeom prst="rect">
            <a:avLst/>
          </a:prstGeom>
          <a:noFill/>
          <a:ln>
            <a:noFill/>
          </a:ln>
        </p:spPr>
      </p:pic>
      <p:pic>
        <p:nvPicPr>
          <p:cNvPr id="160" name="Google Shape;160;p27"/>
          <p:cNvPicPr preferRelativeResize="0"/>
          <p:nvPr/>
        </p:nvPicPr>
        <p:blipFill>
          <a:blip r:embed="rId4">
            <a:alphaModFix/>
          </a:blip>
          <a:stretch>
            <a:fillRect/>
          </a:stretch>
        </p:blipFill>
        <p:spPr>
          <a:xfrm>
            <a:off x="4997325" y="825350"/>
            <a:ext cx="3067375" cy="409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Image Denoising</a:t>
            </a:r>
            <a:endParaRPr sz="2000">
              <a:solidFill>
                <a:schemeClr val="lt1"/>
              </a:solidFill>
              <a:latin typeface="Arial"/>
              <a:ea typeface="Arial"/>
              <a:cs typeface="Arial"/>
              <a:sym typeface="Arial"/>
            </a:endParaRPr>
          </a:p>
        </p:txBody>
      </p:sp>
      <p:sp>
        <p:nvSpPr>
          <p:cNvPr id="166" name="Google Shape;166;p28"/>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a:blip r:embed="rId3">
            <a:alphaModFix/>
          </a:blip>
          <a:stretch>
            <a:fillRect/>
          </a:stretch>
        </p:blipFill>
        <p:spPr>
          <a:xfrm>
            <a:off x="2583825" y="1678205"/>
            <a:ext cx="3852698" cy="19571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Image search</a:t>
            </a:r>
            <a:endParaRPr sz="2000">
              <a:solidFill>
                <a:schemeClr val="lt1"/>
              </a:solidFill>
              <a:latin typeface="Arial"/>
              <a:ea typeface="Arial"/>
              <a:cs typeface="Arial"/>
              <a:sym typeface="Arial"/>
            </a:endParaRPr>
          </a:p>
        </p:txBody>
      </p:sp>
      <p:sp>
        <p:nvSpPr>
          <p:cNvPr id="173" name="Google Shape;173;p29"/>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p29"/>
          <p:cNvPicPr preferRelativeResize="0"/>
          <p:nvPr/>
        </p:nvPicPr>
        <p:blipFill>
          <a:blip r:embed="rId3">
            <a:alphaModFix/>
          </a:blip>
          <a:stretch>
            <a:fillRect/>
          </a:stretch>
        </p:blipFill>
        <p:spPr>
          <a:xfrm>
            <a:off x="507038" y="1639480"/>
            <a:ext cx="3965274" cy="2359930"/>
          </a:xfrm>
          <a:prstGeom prst="rect">
            <a:avLst/>
          </a:prstGeom>
          <a:noFill/>
          <a:ln>
            <a:noFill/>
          </a:ln>
        </p:spPr>
      </p:pic>
      <p:pic>
        <p:nvPicPr>
          <p:cNvPr id="175" name="Google Shape;175;p29"/>
          <p:cNvPicPr preferRelativeResize="0"/>
          <p:nvPr/>
        </p:nvPicPr>
        <p:blipFill>
          <a:blip r:embed="rId4">
            <a:alphaModFix/>
          </a:blip>
          <a:stretch>
            <a:fillRect/>
          </a:stretch>
        </p:blipFill>
        <p:spPr>
          <a:xfrm>
            <a:off x="4984025" y="1550839"/>
            <a:ext cx="3209476" cy="2537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Image Generation</a:t>
            </a:r>
            <a:endParaRPr sz="2000">
              <a:solidFill>
                <a:schemeClr val="lt1"/>
              </a:solidFill>
              <a:latin typeface="Arial"/>
              <a:ea typeface="Arial"/>
              <a:cs typeface="Arial"/>
              <a:sym typeface="Arial"/>
            </a:endParaRPr>
          </a:p>
        </p:txBody>
      </p:sp>
      <p:sp>
        <p:nvSpPr>
          <p:cNvPr id="181" name="Google Shape;181;p30"/>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30"/>
          <p:cNvPicPr preferRelativeResize="0"/>
          <p:nvPr/>
        </p:nvPicPr>
        <p:blipFill>
          <a:blip r:embed="rId3">
            <a:alphaModFix/>
          </a:blip>
          <a:stretch>
            <a:fillRect/>
          </a:stretch>
        </p:blipFill>
        <p:spPr>
          <a:xfrm>
            <a:off x="2527549" y="1046300"/>
            <a:ext cx="3801700" cy="380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rPr>
              <a:t>Analytical Index</a:t>
            </a:r>
            <a:endParaRPr sz="1600">
              <a:solidFill>
                <a:schemeClr val="lt1"/>
              </a:solidFill>
              <a:latin typeface="Arial"/>
              <a:ea typeface="Arial"/>
              <a:cs typeface="Arial"/>
              <a:sym typeface="Arial"/>
            </a:endParaRPr>
          </a:p>
        </p:txBody>
      </p:sp>
      <p:sp>
        <p:nvSpPr>
          <p:cNvPr id="50" name="Google Shape;50;p13"/>
          <p:cNvSpPr txBox="1"/>
          <p:nvPr>
            <p:ph idx="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51" name="Google Shape;51;p13"/>
          <p:cNvSpPr txBox="1"/>
          <p:nvPr/>
        </p:nvSpPr>
        <p:spPr>
          <a:xfrm>
            <a:off x="674425" y="1171925"/>
            <a:ext cx="6418500" cy="2555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a:p>
            <a:pPr indent="0" lvl="0" marL="0" rtl="0" algn="l">
              <a:spcBef>
                <a:spcPts val="0"/>
              </a:spcBef>
              <a:spcAft>
                <a:spcPts val="0"/>
              </a:spcAft>
              <a:buNone/>
            </a:pPr>
            <a:r>
              <a:rPr lang="en-US"/>
              <a:t>Convolutional Neural Networks (CNN)</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AutoNum type="alphaLcPeriod"/>
            </a:pPr>
            <a:r>
              <a:rPr lang="en-US"/>
              <a:t>Introduction to Computer Vision</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AutoNum type="alphaLcPeriod"/>
            </a:pPr>
            <a:r>
              <a:rPr lang="en-US"/>
              <a:t>Introduction to CNN</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AutoNum type="alphaLcPeriod"/>
            </a:pPr>
            <a:r>
              <a:rPr lang="en-US"/>
              <a:t>Applications</a:t>
            </a:r>
            <a:endParaRPr/>
          </a:p>
          <a:p>
            <a:pPr indent="-317500" lvl="2" marL="1371600" rtl="0" algn="l">
              <a:spcBef>
                <a:spcPts val="0"/>
              </a:spcBef>
              <a:spcAft>
                <a:spcPts val="0"/>
              </a:spcAft>
              <a:buSzPts val="1400"/>
              <a:buAutoNum type="romanLcPeriod"/>
            </a:pPr>
            <a:r>
              <a:rPr lang="en-US"/>
              <a:t>Object Detection </a:t>
            </a:r>
            <a:endParaRPr/>
          </a:p>
          <a:p>
            <a:pPr indent="-317500" lvl="2" marL="1371600" rtl="0" algn="l">
              <a:spcBef>
                <a:spcPts val="0"/>
              </a:spcBef>
              <a:spcAft>
                <a:spcPts val="0"/>
              </a:spcAft>
              <a:buSzPts val="1400"/>
              <a:buAutoNum type="romanLcPeriod"/>
            </a:pPr>
            <a:r>
              <a:rPr lang="en-US"/>
              <a:t>Image Segmentation</a:t>
            </a:r>
            <a:endParaRPr/>
          </a:p>
          <a:p>
            <a:pPr indent="0" lvl="0" marL="457200" rtl="0" algn="l">
              <a:spcBef>
                <a:spcPts val="0"/>
              </a:spcBef>
              <a:spcAft>
                <a:spcPts val="0"/>
              </a:spcAft>
              <a:buNone/>
            </a:pPr>
            <a:r>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3D Reconstruction</a:t>
            </a:r>
            <a:endParaRPr sz="2000">
              <a:solidFill>
                <a:schemeClr val="lt1"/>
              </a:solidFill>
              <a:latin typeface="Arial"/>
              <a:ea typeface="Arial"/>
              <a:cs typeface="Arial"/>
              <a:sym typeface="Arial"/>
            </a:endParaRPr>
          </a:p>
        </p:txBody>
      </p:sp>
      <p:sp>
        <p:nvSpPr>
          <p:cNvPr id="188" name="Google Shape;188;p31"/>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1"/>
          <p:cNvSpPr txBox="1"/>
          <p:nvPr/>
        </p:nvSpPr>
        <p:spPr>
          <a:xfrm>
            <a:off x="792600" y="987625"/>
            <a:ext cx="75588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Constructs 3D models from 2D images, used in virtual reality, architecture, and entertainment</a:t>
            </a:r>
            <a:endParaRPr/>
          </a:p>
        </p:txBody>
      </p:sp>
      <p:pic>
        <p:nvPicPr>
          <p:cNvPr id="190" name="Google Shape;190;p31"/>
          <p:cNvPicPr preferRelativeResize="0"/>
          <p:nvPr/>
        </p:nvPicPr>
        <p:blipFill>
          <a:blip r:embed="rId3">
            <a:alphaModFix/>
          </a:blip>
          <a:stretch>
            <a:fillRect/>
          </a:stretch>
        </p:blipFill>
        <p:spPr>
          <a:xfrm>
            <a:off x="2527525" y="1755975"/>
            <a:ext cx="3965276" cy="25666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Super Resolution</a:t>
            </a:r>
            <a:endParaRPr sz="2000">
              <a:solidFill>
                <a:schemeClr val="lt1"/>
              </a:solidFill>
              <a:latin typeface="Arial"/>
              <a:ea typeface="Arial"/>
              <a:cs typeface="Arial"/>
              <a:sym typeface="Arial"/>
            </a:endParaRPr>
          </a:p>
        </p:txBody>
      </p:sp>
      <p:sp>
        <p:nvSpPr>
          <p:cNvPr id="196" name="Google Shape;196;p32"/>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2"/>
          <p:cNvSpPr txBox="1"/>
          <p:nvPr/>
        </p:nvSpPr>
        <p:spPr>
          <a:xfrm>
            <a:off x="792600" y="987625"/>
            <a:ext cx="7558800" cy="2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Enhances the resolution of images, making them clearer, which is widely used in satellite imaging, medical imaging, and surveillance</a:t>
            </a:r>
            <a:endParaRPr/>
          </a:p>
        </p:txBody>
      </p:sp>
      <p:pic>
        <p:nvPicPr>
          <p:cNvPr id="198" name="Google Shape;198;p32"/>
          <p:cNvPicPr preferRelativeResize="0"/>
          <p:nvPr/>
        </p:nvPicPr>
        <p:blipFill rotWithShape="1">
          <a:blip r:embed="rId3">
            <a:alphaModFix/>
          </a:blip>
          <a:srcRect b="0" l="0" r="0" t="2315"/>
          <a:stretch/>
        </p:blipFill>
        <p:spPr>
          <a:xfrm>
            <a:off x="2726400" y="1633000"/>
            <a:ext cx="3327475" cy="3250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3"/>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204" name="Google Shape;204;p33"/>
          <p:cNvSpPr txBox="1"/>
          <p:nvPr>
            <p:ph type="title"/>
          </p:nvPr>
        </p:nvSpPr>
        <p:spPr>
          <a:xfrm>
            <a:off x="457200" y="20637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lang="en-US" sz="3600">
                <a:solidFill>
                  <a:srgbClr val="0972CB"/>
                </a:solidFill>
              </a:rPr>
              <a:t>2.2</a:t>
            </a:r>
            <a:endParaRPr/>
          </a:p>
        </p:txBody>
      </p:sp>
      <p:sp>
        <p:nvSpPr>
          <p:cNvPr id="205" name="Google Shape;205;p33"/>
          <p:cNvSpPr txBox="1"/>
          <p:nvPr>
            <p:ph idx="1" type="body"/>
          </p:nvPr>
        </p:nvSpPr>
        <p:spPr>
          <a:xfrm>
            <a:off x="457200" y="1200150"/>
            <a:ext cx="3714900" cy="7428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latin typeface="Oxygen"/>
                <a:ea typeface="Oxygen"/>
                <a:cs typeface="Oxygen"/>
                <a:sym typeface="Oxygen"/>
              </a:rPr>
              <a:t>Introduction CNN:</a:t>
            </a:r>
            <a:endParaRPr/>
          </a:p>
        </p:txBody>
      </p:sp>
      <p:sp>
        <p:nvSpPr>
          <p:cNvPr id="206" name="Google Shape;206;p33"/>
          <p:cNvSpPr txBox="1"/>
          <p:nvPr/>
        </p:nvSpPr>
        <p:spPr>
          <a:xfrm>
            <a:off x="457200" y="1938325"/>
            <a:ext cx="7896300" cy="26703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600"/>
              <a:buFont typeface="Oxygen"/>
              <a:buNone/>
            </a:pPr>
            <a:r>
              <a:t/>
            </a:r>
            <a:endParaRPr sz="1600">
              <a:latin typeface="Oxygen"/>
              <a:ea typeface="Oxygen"/>
              <a:cs typeface="Oxygen"/>
              <a:sym typeface="Oxyge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xygen"/>
              <a:ea typeface="Oxygen"/>
              <a:cs typeface="Oxygen"/>
              <a:sym typeface="Oxygen"/>
            </a:endParaRPr>
          </a:p>
          <a:p>
            <a:pPr indent="0" lvl="0" marL="0" marR="0" rtl="0" algn="l">
              <a:lnSpc>
                <a:spcPct val="100000"/>
              </a:lnSpc>
              <a:spcBef>
                <a:spcPts val="0"/>
              </a:spcBef>
              <a:spcAft>
                <a:spcPts val="0"/>
              </a:spcAft>
              <a:buNone/>
            </a:pPr>
            <a:r>
              <a:t/>
            </a:r>
            <a:endParaRPr b="0" i="0" sz="1400" u="none">
              <a:solidFill>
                <a:srgbClr val="000000"/>
              </a:solidFill>
              <a:latin typeface="Oxygen"/>
              <a:ea typeface="Oxygen"/>
              <a:cs typeface="Oxygen"/>
              <a:sym typeface="Oxyge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Image Data</a:t>
            </a:r>
            <a:endParaRPr sz="2000">
              <a:solidFill>
                <a:schemeClr val="lt1"/>
              </a:solidFill>
              <a:latin typeface="Arial"/>
              <a:ea typeface="Arial"/>
              <a:cs typeface="Arial"/>
              <a:sym typeface="Arial"/>
            </a:endParaRPr>
          </a:p>
        </p:txBody>
      </p:sp>
      <p:sp>
        <p:nvSpPr>
          <p:cNvPr id="212" name="Google Shape;212;p34"/>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4"/>
          <p:cNvSpPr txBox="1"/>
          <p:nvPr/>
        </p:nvSpPr>
        <p:spPr>
          <a:xfrm>
            <a:off x="4451100" y="923200"/>
            <a:ext cx="4202100" cy="164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Images are composed by pixels. 1 Megapixel can be a 1000x1000 matrix.</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US"/>
              <a:t>Grayscale images can be seen as matrices of integers (0 -255) (black - white).</a:t>
            </a:r>
            <a:endParaRPr/>
          </a:p>
          <a:p>
            <a:pPr indent="0" lvl="0" marL="0" rtl="0" algn="l">
              <a:spcBef>
                <a:spcPts val="0"/>
              </a:spcBef>
              <a:spcAft>
                <a:spcPts val="0"/>
              </a:spcAft>
              <a:buNone/>
            </a:pPr>
            <a:r>
              <a:t/>
            </a:r>
            <a:endParaRPr/>
          </a:p>
        </p:txBody>
      </p:sp>
      <p:pic>
        <p:nvPicPr>
          <p:cNvPr id="214" name="Google Shape;214;p34"/>
          <p:cNvPicPr preferRelativeResize="0"/>
          <p:nvPr/>
        </p:nvPicPr>
        <p:blipFill rotWithShape="1">
          <a:blip r:embed="rId3">
            <a:alphaModFix/>
          </a:blip>
          <a:srcRect b="4095" l="0" r="2419" t="0"/>
          <a:stretch/>
        </p:blipFill>
        <p:spPr>
          <a:xfrm>
            <a:off x="304800" y="1144050"/>
            <a:ext cx="3687405" cy="2387850"/>
          </a:xfrm>
          <a:prstGeom prst="rect">
            <a:avLst/>
          </a:prstGeom>
          <a:noFill/>
          <a:ln>
            <a:noFill/>
          </a:ln>
        </p:spPr>
      </p:pic>
      <p:pic>
        <p:nvPicPr>
          <p:cNvPr id="215" name="Google Shape;215;p34"/>
          <p:cNvPicPr preferRelativeResize="0"/>
          <p:nvPr/>
        </p:nvPicPr>
        <p:blipFill>
          <a:blip r:embed="rId4">
            <a:alphaModFix/>
          </a:blip>
          <a:stretch>
            <a:fillRect/>
          </a:stretch>
        </p:blipFill>
        <p:spPr>
          <a:xfrm>
            <a:off x="4917975" y="2840302"/>
            <a:ext cx="3175207" cy="2105300"/>
          </a:xfrm>
          <a:prstGeom prst="rect">
            <a:avLst/>
          </a:prstGeom>
          <a:noFill/>
          <a:ln>
            <a:noFill/>
          </a:ln>
        </p:spPr>
      </p:pic>
      <p:sp>
        <p:nvSpPr>
          <p:cNvPr id="216" name="Google Shape;216;p34"/>
          <p:cNvSpPr txBox="1"/>
          <p:nvPr/>
        </p:nvSpPr>
        <p:spPr>
          <a:xfrm>
            <a:off x="369900" y="3824650"/>
            <a:ext cx="3687300" cy="1355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Coloured images are usually represented as mixes of three colours: Red, Green and Blue (RGB)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Problem with Dense Layers</a:t>
            </a:r>
            <a:endParaRPr sz="2000">
              <a:solidFill>
                <a:schemeClr val="lt1"/>
              </a:solidFill>
              <a:latin typeface="Arial"/>
              <a:ea typeface="Arial"/>
              <a:cs typeface="Arial"/>
              <a:sym typeface="Arial"/>
            </a:endParaRPr>
          </a:p>
        </p:txBody>
      </p:sp>
      <p:sp>
        <p:nvSpPr>
          <p:cNvPr id="222" name="Google Shape;222;p35"/>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5"/>
          <p:cNvSpPr txBox="1"/>
          <p:nvPr/>
        </p:nvSpPr>
        <p:spPr>
          <a:xfrm>
            <a:off x="4495050" y="946325"/>
            <a:ext cx="4202100" cy="181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1 Megapixel = 1000x1000 = 10^6 inputs.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1000 units hidden layer = 10^9 parameters!!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No spatial information. </a:t>
            </a:r>
            <a:r>
              <a:rPr lang="en-US"/>
              <a:t>Collapse</a:t>
            </a:r>
            <a:r>
              <a:rPr lang="en-US"/>
              <a:t> 2D =&gt; 1D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In most tasks, you can share the same operations in different parts of the image,  In a fully-connected layer you learn pixel-by-pixel operations.</a:t>
            </a:r>
            <a:endParaRPr/>
          </a:p>
          <a:p>
            <a:pPr indent="0" lvl="0" marL="0" rtl="0" algn="l">
              <a:spcBef>
                <a:spcPts val="0"/>
              </a:spcBef>
              <a:spcAft>
                <a:spcPts val="0"/>
              </a:spcAft>
              <a:buNone/>
            </a:pPr>
            <a:r>
              <a:t/>
            </a:r>
            <a:endParaRPr/>
          </a:p>
        </p:txBody>
      </p:sp>
      <p:pic>
        <p:nvPicPr>
          <p:cNvPr id="224" name="Google Shape;224;p35"/>
          <p:cNvPicPr preferRelativeResize="0"/>
          <p:nvPr/>
        </p:nvPicPr>
        <p:blipFill>
          <a:blip r:embed="rId3">
            <a:alphaModFix/>
          </a:blip>
          <a:stretch>
            <a:fillRect/>
          </a:stretch>
        </p:blipFill>
        <p:spPr>
          <a:xfrm>
            <a:off x="152400" y="902274"/>
            <a:ext cx="4202100" cy="2206104"/>
          </a:xfrm>
          <a:prstGeom prst="rect">
            <a:avLst/>
          </a:prstGeom>
          <a:noFill/>
          <a:ln>
            <a:noFill/>
          </a:ln>
        </p:spPr>
      </p:pic>
      <p:pic>
        <p:nvPicPr>
          <p:cNvPr id="225" name="Google Shape;225;p35"/>
          <p:cNvPicPr preferRelativeResize="0"/>
          <p:nvPr/>
        </p:nvPicPr>
        <p:blipFill>
          <a:blip r:embed="rId4">
            <a:alphaModFix/>
          </a:blip>
          <a:stretch>
            <a:fillRect/>
          </a:stretch>
        </p:blipFill>
        <p:spPr>
          <a:xfrm>
            <a:off x="5105400" y="3260778"/>
            <a:ext cx="2705100" cy="1685925"/>
          </a:xfrm>
          <a:prstGeom prst="rect">
            <a:avLst/>
          </a:prstGeom>
          <a:noFill/>
          <a:ln>
            <a:noFill/>
          </a:ln>
        </p:spPr>
      </p:pic>
      <p:sp>
        <p:nvSpPr>
          <p:cNvPr id="226" name="Google Shape;226;p35"/>
          <p:cNvSpPr txBox="1"/>
          <p:nvPr/>
        </p:nvSpPr>
        <p:spPr>
          <a:xfrm>
            <a:off x="746250" y="3428975"/>
            <a:ext cx="3386100" cy="144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Spotify: </a:t>
            </a:r>
            <a:r>
              <a:rPr lang="en-US"/>
              <a:t>44.1kHz sample rate.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Same problems.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Convolution Operation: Intuition</a:t>
            </a:r>
            <a:endParaRPr sz="2000">
              <a:solidFill>
                <a:schemeClr val="lt1"/>
              </a:solidFill>
              <a:latin typeface="Arial"/>
              <a:ea typeface="Arial"/>
              <a:cs typeface="Arial"/>
              <a:sym typeface="Arial"/>
            </a:endParaRPr>
          </a:p>
        </p:txBody>
      </p:sp>
      <p:pic>
        <p:nvPicPr>
          <p:cNvPr id="232" name="Google Shape;232;p36"/>
          <p:cNvPicPr preferRelativeResize="0"/>
          <p:nvPr/>
        </p:nvPicPr>
        <p:blipFill>
          <a:blip r:embed="rId3">
            <a:alphaModFix/>
          </a:blip>
          <a:stretch>
            <a:fillRect/>
          </a:stretch>
        </p:blipFill>
        <p:spPr>
          <a:xfrm>
            <a:off x="152400" y="902280"/>
            <a:ext cx="5634770" cy="4088820"/>
          </a:xfrm>
          <a:prstGeom prst="rect">
            <a:avLst/>
          </a:prstGeom>
          <a:noFill/>
          <a:ln>
            <a:noFill/>
          </a:ln>
        </p:spPr>
      </p:pic>
      <p:sp>
        <p:nvSpPr>
          <p:cNvPr id="233" name="Google Shape;233;p36"/>
          <p:cNvSpPr txBox="1"/>
          <p:nvPr/>
        </p:nvSpPr>
        <p:spPr>
          <a:xfrm>
            <a:off x="5682025" y="1296875"/>
            <a:ext cx="2901600" cy="2868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Connect input patch to a single neuron to capture spatial information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Use sliding window to order connections.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3x3 filter, stride = 1 (shift by 1 pixel the sliding window)</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Convolution Operation: Filtering</a:t>
            </a:r>
            <a:endParaRPr sz="2000">
              <a:solidFill>
                <a:schemeClr val="lt1"/>
              </a:solidFill>
              <a:latin typeface="Arial"/>
              <a:ea typeface="Arial"/>
              <a:cs typeface="Arial"/>
              <a:sym typeface="Arial"/>
            </a:endParaRPr>
          </a:p>
        </p:txBody>
      </p:sp>
      <p:sp>
        <p:nvSpPr>
          <p:cNvPr id="239" name="Google Shape;239;p37"/>
          <p:cNvSpPr txBox="1"/>
          <p:nvPr/>
        </p:nvSpPr>
        <p:spPr>
          <a:xfrm>
            <a:off x="626450" y="3637825"/>
            <a:ext cx="7726200" cy="115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In mathematics it is called Cross-correlation, In Deep learning convolution.</a:t>
            </a:r>
            <a:endParaRPr/>
          </a:p>
          <a:p>
            <a:pPr indent="-317500" lvl="0" marL="457200" rtl="0" algn="l">
              <a:spcBef>
                <a:spcPts val="0"/>
              </a:spcBef>
              <a:spcAft>
                <a:spcPts val="0"/>
              </a:spcAft>
              <a:buSzPts val="1400"/>
              <a:buChar char="●"/>
            </a:pPr>
            <a:r>
              <a:rPr lang="en-US"/>
              <a:t>Operator: *</a:t>
            </a:r>
            <a:endParaRPr/>
          </a:p>
          <a:p>
            <a:pPr indent="-317500" lvl="0" marL="457200" rtl="0" algn="l">
              <a:spcBef>
                <a:spcPts val="0"/>
              </a:spcBef>
              <a:spcAft>
                <a:spcPts val="0"/>
              </a:spcAft>
              <a:buSzPts val="1400"/>
              <a:buChar char="●"/>
            </a:pPr>
            <a:r>
              <a:rPr lang="en-US"/>
              <a:t>Dimensions: </a:t>
            </a:r>
            <a:endParaRPr/>
          </a:p>
        </p:txBody>
      </p:sp>
      <p:pic>
        <p:nvPicPr>
          <p:cNvPr id="240" name="Google Shape;240;p37"/>
          <p:cNvPicPr preferRelativeResize="0"/>
          <p:nvPr/>
        </p:nvPicPr>
        <p:blipFill>
          <a:blip r:embed="rId3">
            <a:alphaModFix/>
          </a:blip>
          <a:stretch>
            <a:fillRect/>
          </a:stretch>
        </p:blipFill>
        <p:spPr>
          <a:xfrm>
            <a:off x="1931376" y="2095446"/>
            <a:ext cx="214675" cy="196800"/>
          </a:xfrm>
          <a:prstGeom prst="rect">
            <a:avLst/>
          </a:prstGeom>
          <a:noFill/>
          <a:ln>
            <a:noFill/>
          </a:ln>
        </p:spPr>
      </p:pic>
      <p:pic>
        <p:nvPicPr>
          <p:cNvPr id="241" name="Google Shape;241;p37"/>
          <p:cNvPicPr preferRelativeResize="0"/>
          <p:nvPr/>
        </p:nvPicPr>
        <p:blipFill>
          <a:blip r:embed="rId4">
            <a:alphaModFix/>
          </a:blip>
          <a:stretch>
            <a:fillRect/>
          </a:stretch>
        </p:blipFill>
        <p:spPr>
          <a:xfrm>
            <a:off x="6588376" y="2264096"/>
            <a:ext cx="1502836" cy="196800"/>
          </a:xfrm>
          <a:prstGeom prst="rect">
            <a:avLst/>
          </a:prstGeom>
          <a:noFill/>
          <a:ln>
            <a:noFill/>
          </a:ln>
        </p:spPr>
      </p:pic>
      <p:pic>
        <p:nvPicPr>
          <p:cNvPr id="242" name="Google Shape;242;p37"/>
          <p:cNvPicPr preferRelativeResize="0"/>
          <p:nvPr/>
        </p:nvPicPr>
        <p:blipFill>
          <a:blip r:embed="rId5">
            <a:alphaModFix/>
          </a:blip>
          <a:stretch>
            <a:fillRect/>
          </a:stretch>
        </p:blipFill>
        <p:spPr>
          <a:xfrm>
            <a:off x="6588375" y="2693699"/>
            <a:ext cx="1988527" cy="561975"/>
          </a:xfrm>
          <a:prstGeom prst="rect">
            <a:avLst/>
          </a:prstGeom>
          <a:noFill/>
          <a:ln>
            <a:noFill/>
          </a:ln>
        </p:spPr>
      </p:pic>
      <p:pic>
        <p:nvPicPr>
          <p:cNvPr id="243" name="Google Shape;243;p37"/>
          <p:cNvPicPr preferRelativeResize="0"/>
          <p:nvPr/>
        </p:nvPicPr>
        <p:blipFill>
          <a:blip r:embed="rId6">
            <a:alphaModFix/>
          </a:blip>
          <a:stretch>
            <a:fillRect/>
          </a:stretch>
        </p:blipFill>
        <p:spPr>
          <a:xfrm>
            <a:off x="2515350" y="4218850"/>
            <a:ext cx="3994088" cy="196800"/>
          </a:xfrm>
          <a:prstGeom prst="rect">
            <a:avLst/>
          </a:prstGeom>
          <a:noFill/>
          <a:ln>
            <a:noFill/>
          </a:ln>
        </p:spPr>
      </p:pic>
      <p:pic>
        <p:nvPicPr>
          <p:cNvPr id="244" name="Google Shape;244;p37"/>
          <p:cNvPicPr preferRelativeResize="0"/>
          <p:nvPr/>
        </p:nvPicPr>
        <p:blipFill rotWithShape="1">
          <a:blip r:embed="rId7">
            <a:alphaModFix/>
          </a:blip>
          <a:srcRect b="0" l="9384" r="12214" t="0"/>
          <a:stretch/>
        </p:blipFill>
        <p:spPr>
          <a:xfrm>
            <a:off x="2370161" y="769950"/>
            <a:ext cx="3994100" cy="2867875"/>
          </a:xfrm>
          <a:prstGeom prst="rect">
            <a:avLst/>
          </a:prstGeom>
          <a:noFill/>
          <a:ln>
            <a:noFill/>
          </a:ln>
        </p:spPr>
      </p:pic>
      <p:pic>
        <p:nvPicPr>
          <p:cNvPr id="245" name="Google Shape;245;p37"/>
          <p:cNvPicPr preferRelativeResize="0"/>
          <p:nvPr/>
        </p:nvPicPr>
        <p:blipFill>
          <a:blip r:embed="rId8">
            <a:alphaModFix/>
          </a:blip>
          <a:stretch>
            <a:fillRect/>
          </a:stretch>
        </p:blipFill>
        <p:spPr>
          <a:xfrm>
            <a:off x="4400400" y="1381190"/>
            <a:ext cx="343200" cy="2220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Convolution Operation: Example</a:t>
            </a:r>
            <a:endParaRPr sz="2000">
              <a:solidFill>
                <a:schemeClr val="lt1"/>
              </a:solidFill>
              <a:latin typeface="Arial"/>
              <a:ea typeface="Arial"/>
              <a:cs typeface="Arial"/>
              <a:sym typeface="Arial"/>
            </a:endParaRPr>
          </a:p>
        </p:txBody>
      </p:sp>
      <p:pic>
        <p:nvPicPr>
          <p:cNvPr id="251" name="Google Shape;251;p38"/>
          <p:cNvPicPr preferRelativeResize="0"/>
          <p:nvPr/>
        </p:nvPicPr>
        <p:blipFill rotWithShape="1">
          <a:blip r:embed="rId3">
            <a:alphaModFix/>
          </a:blip>
          <a:srcRect b="7295" l="0" r="0" t="31962"/>
          <a:stretch/>
        </p:blipFill>
        <p:spPr>
          <a:xfrm>
            <a:off x="1141550" y="1663950"/>
            <a:ext cx="6632976" cy="2483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Convolution Operation: Example</a:t>
            </a:r>
            <a:endParaRPr sz="2000">
              <a:solidFill>
                <a:schemeClr val="lt1"/>
              </a:solidFill>
              <a:latin typeface="Arial"/>
              <a:ea typeface="Arial"/>
              <a:cs typeface="Arial"/>
              <a:sym typeface="Arial"/>
            </a:endParaRPr>
          </a:p>
        </p:txBody>
      </p:sp>
      <p:pic>
        <p:nvPicPr>
          <p:cNvPr id="257" name="Google Shape;257;p39"/>
          <p:cNvPicPr preferRelativeResize="0"/>
          <p:nvPr/>
        </p:nvPicPr>
        <p:blipFill>
          <a:blip r:embed="rId3">
            <a:alphaModFix/>
          </a:blip>
          <a:stretch>
            <a:fillRect/>
          </a:stretch>
        </p:blipFill>
        <p:spPr>
          <a:xfrm>
            <a:off x="152400" y="902280"/>
            <a:ext cx="8839198" cy="4072472"/>
          </a:xfrm>
          <a:prstGeom prst="rect">
            <a:avLst/>
          </a:prstGeom>
          <a:noFill/>
          <a:ln>
            <a:noFill/>
          </a:ln>
        </p:spPr>
      </p:pic>
      <p:sp>
        <p:nvSpPr>
          <p:cNvPr id="258" name="Google Shape;258;p39"/>
          <p:cNvSpPr/>
          <p:nvPr/>
        </p:nvSpPr>
        <p:spPr>
          <a:xfrm>
            <a:off x="1786750" y="1274375"/>
            <a:ext cx="906600" cy="827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39"/>
          <p:cNvCxnSpPr>
            <a:stCxn id="258" idx="3"/>
          </p:cNvCxnSpPr>
          <p:nvPr/>
        </p:nvCxnSpPr>
        <p:spPr>
          <a:xfrm flipH="1" rot="10800000">
            <a:off x="2693350" y="1576625"/>
            <a:ext cx="4769100" cy="111600"/>
          </a:xfrm>
          <a:prstGeom prst="straightConnector1">
            <a:avLst/>
          </a:prstGeom>
          <a:noFill/>
          <a:ln cap="flat" cmpd="sng" w="9525">
            <a:solidFill>
              <a:srgbClr val="0000FF"/>
            </a:solidFill>
            <a:prstDash val="solid"/>
            <a:round/>
            <a:headEnd len="med" w="med" type="none"/>
            <a:tailEnd len="med" w="med" type="triangle"/>
          </a:ln>
        </p:spPr>
      </p:cxnSp>
      <p:sp>
        <p:nvSpPr>
          <p:cNvPr id="260" name="Google Shape;260;p39"/>
          <p:cNvSpPr/>
          <p:nvPr/>
        </p:nvSpPr>
        <p:spPr>
          <a:xfrm>
            <a:off x="1458300" y="2272850"/>
            <a:ext cx="906600" cy="89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39"/>
          <p:cNvCxnSpPr/>
          <p:nvPr/>
        </p:nvCxnSpPr>
        <p:spPr>
          <a:xfrm flipH="1" rot="10800000">
            <a:off x="2364900" y="2614550"/>
            <a:ext cx="4716600" cy="105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Convolution Operation: Example</a:t>
            </a:r>
            <a:endParaRPr sz="2000">
              <a:solidFill>
                <a:schemeClr val="lt1"/>
              </a:solidFill>
              <a:latin typeface="Arial"/>
              <a:ea typeface="Arial"/>
              <a:cs typeface="Arial"/>
              <a:sym typeface="Arial"/>
            </a:endParaRPr>
          </a:p>
        </p:txBody>
      </p:sp>
      <p:pic>
        <p:nvPicPr>
          <p:cNvPr id="267" name="Google Shape;267;p40"/>
          <p:cNvPicPr preferRelativeResize="0"/>
          <p:nvPr/>
        </p:nvPicPr>
        <p:blipFill>
          <a:blip r:embed="rId3">
            <a:alphaModFix/>
          </a:blip>
          <a:stretch>
            <a:fillRect/>
          </a:stretch>
        </p:blipFill>
        <p:spPr>
          <a:xfrm>
            <a:off x="305850" y="1271550"/>
            <a:ext cx="7997325" cy="313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57" name="Google Shape;57;p14"/>
          <p:cNvSpPr txBox="1"/>
          <p:nvPr>
            <p:ph type="title"/>
          </p:nvPr>
        </p:nvSpPr>
        <p:spPr>
          <a:xfrm>
            <a:off x="457200" y="20637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lang="en-US" sz="3600">
                <a:solidFill>
                  <a:srgbClr val="0972CB"/>
                </a:solidFill>
              </a:rPr>
              <a:t>2</a:t>
            </a:r>
            <a:endParaRPr/>
          </a:p>
        </p:txBody>
      </p:sp>
      <p:sp>
        <p:nvSpPr>
          <p:cNvPr id="58" name="Google Shape;58;p14"/>
          <p:cNvSpPr txBox="1"/>
          <p:nvPr>
            <p:ph idx="1" type="body"/>
          </p:nvPr>
        </p:nvSpPr>
        <p:spPr>
          <a:xfrm>
            <a:off x="457200" y="1200150"/>
            <a:ext cx="3714900" cy="7428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latin typeface="Oxygen"/>
                <a:ea typeface="Oxygen"/>
                <a:cs typeface="Oxygen"/>
                <a:sym typeface="Oxygen"/>
              </a:rPr>
              <a:t>Convolutional Neural Networks (CNN)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Convolution Operation: Example</a:t>
            </a:r>
            <a:endParaRPr sz="2000">
              <a:solidFill>
                <a:schemeClr val="lt1"/>
              </a:solidFill>
              <a:latin typeface="Arial"/>
              <a:ea typeface="Arial"/>
              <a:cs typeface="Arial"/>
              <a:sym typeface="Arial"/>
            </a:endParaRPr>
          </a:p>
        </p:txBody>
      </p:sp>
      <p:sp>
        <p:nvSpPr>
          <p:cNvPr id="273" name="Google Shape;273;p41"/>
          <p:cNvSpPr txBox="1"/>
          <p:nvPr/>
        </p:nvSpPr>
        <p:spPr>
          <a:xfrm>
            <a:off x="5582550" y="2361337"/>
            <a:ext cx="567900" cy="141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 name="Google Shape;274;p41"/>
          <p:cNvSpPr/>
          <p:nvPr/>
        </p:nvSpPr>
        <p:spPr>
          <a:xfrm>
            <a:off x="5574066" y="2361337"/>
            <a:ext cx="567900" cy="141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275" name="Google Shape;275;p41"/>
          <p:cNvPicPr preferRelativeResize="0"/>
          <p:nvPr/>
        </p:nvPicPr>
        <p:blipFill rotWithShape="1">
          <a:blip r:embed="rId3">
            <a:alphaModFix/>
          </a:blip>
          <a:srcRect b="0" l="0" r="0" t="0"/>
          <a:stretch/>
        </p:blipFill>
        <p:spPr>
          <a:xfrm>
            <a:off x="641357" y="1355938"/>
            <a:ext cx="3396873" cy="816605"/>
          </a:xfrm>
          <a:prstGeom prst="rect">
            <a:avLst/>
          </a:prstGeom>
          <a:noFill/>
          <a:ln>
            <a:noFill/>
          </a:ln>
        </p:spPr>
      </p:pic>
      <p:pic>
        <p:nvPicPr>
          <p:cNvPr id="276" name="Google Shape;276;p41"/>
          <p:cNvPicPr preferRelativeResize="0"/>
          <p:nvPr/>
        </p:nvPicPr>
        <p:blipFill rotWithShape="1">
          <a:blip r:embed="rId4">
            <a:alphaModFix/>
          </a:blip>
          <a:srcRect b="0" l="0" r="0" t="0"/>
          <a:stretch/>
        </p:blipFill>
        <p:spPr>
          <a:xfrm>
            <a:off x="4915865" y="859031"/>
            <a:ext cx="2082064" cy="1810398"/>
          </a:xfrm>
          <a:prstGeom prst="rect">
            <a:avLst/>
          </a:prstGeom>
          <a:noFill/>
          <a:ln>
            <a:noFill/>
          </a:ln>
        </p:spPr>
      </p:pic>
      <p:pic>
        <p:nvPicPr>
          <p:cNvPr id="277" name="Google Shape;277;p41"/>
          <p:cNvPicPr preferRelativeResize="0"/>
          <p:nvPr/>
        </p:nvPicPr>
        <p:blipFill rotWithShape="1">
          <a:blip r:embed="rId5">
            <a:alphaModFix/>
          </a:blip>
          <a:srcRect b="0" l="0" r="0" t="0"/>
          <a:stretch/>
        </p:blipFill>
        <p:spPr>
          <a:xfrm>
            <a:off x="257275" y="3751463"/>
            <a:ext cx="1009030" cy="697057"/>
          </a:xfrm>
          <a:prstGeom prst="rect">
            <a:avLst/>
          </a:prstGeom>
          <a:noFill/>
          <a:ln>
            <a:noFill/>
          </a:ln>
        </p:spPr>
      </p:pic>
      <p:pic>
        <p:nvPicPr>
          <p:cNvPr id="278" name="Google Shape;278;p41"/>
          <p:cNvPicPr preferRelativeResize="0"/>
          <p:nvPr/>
        </p:nvPicPr>
        <p:blipFill rotWithShape="1">
          <a:blip r:embed="rId6">
            <a:alphaModFix/>
          </a:blip>
          <a:srcRect b="0" l="0" r="0" t="0"/>
          <a:stretch/>
        </p:blipFill>
        <p:spPr>
          <a:xfrm>
            <a:off x="1975791" y="2778522"/>
            <a:ext cx="2116789" cy="1853007"/>
          </a:xfrm>
          <a:prstGeom prst="rect">
            <a:avLst/>
          </a:prstGeom>
          <a:noFill/>
          <a:ln>
            <a:noFill/>
          </a:ln>
        </p:spPr>
      </p:pic>
      <p:pic>
        <p:nvPicPr>
          <p:cNvPr id="279" name="Google Shape;279;p41"/>
          <p:cNvPicPr preferRelativeResize="0"/>
          <p:nvPr/>
        </p:nvPicPr>
        <p:blipFill rotWithShape="1">
          <a:blip r:embed="rId7">
            <a:alphaModFix/>
          </a:blip>
          <a:srcRect b="0" l="0" r="0" t="0"/>
          <a:stretch/>
        </p:blipFill>
        <p:spPr>
          <a:xfrm>
            <a:off x="4864019" y="3596878"/>
            <a:ext cx="979561" cy="851642"/>
          </a:xfrm>
          <a:prstGeom prst="rect">
            <a:avLst/>
          </a:prstGeom>
          <a:noFill/>
          <a:ln>
            <a:noFill/>
          </a:ln>
        </p:spPr>
      </p:pic>
      <p:pic>
        <p:nvPicPr>
          <p:cNvPr id="280" name="Google Shape;280;p41"/>
          <p:cNvPicPr preferRelativeResize="0"/>
          <p:nvPr/>
        </p:nvPicPr>
        <p:blipFill rotWithShape="1">
          <a:blip r:embed="rId8">
            <a:alphaModFix/>
          </a:blip>
          <a:srcRect b="0" l="0" r="0" t="0"/>
          <a:stretch/>
        </p:blipFill>
        <p:spPr>
          <a:xfrm>
            <a:off x="6462636" y="2778502"/>
            <a:ext cx="2116789" cy="1865629"/>
          </a:xfrm>
          <a:prstGeom prst="rect">
            <a:avLst/>
          </a:prstGeom>
          <a:noFill/>
          <a:ln>
            <a:noFill/>
          </a:ln>
        </p:spPr>
      </p:pic>
      <p:sp>
        <p:nvSpPr>
          <p:cNvPr id="281" name="Google Shape;281;p41"/>
          <p:cNvSpPr txBox="1"/>
          <p:nvPr/>
        </p:nvSpPr>
        <p:spPr>
          <a:xfrm>
            <a:off x="129379" y="2876053"/>
            <a:ext cx="1264800" cy="4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200" u="none" cap="none" strike="noStrike">
                <a:solidFill>
                  <a:srgbClr val="000000"/>
                </a:solidFill>
                <a:latin typeface="Arial"/>
                <a:ea typeface="Arial"/>
                <a:cs typeface="Arial"/>
                <a:sym typeface="Arial"/>
              </a:rPr>
              <a:t>Edge Detection</a:t>
            </a:r>
            <a:endParaRPr b="0" i="0" sz="1200" u="none" cap="none" strike="noStrike">
              <a:solidFill>
                <a:srgbClr val="000000"/>
              </a:solidFill>
              <a:latin typeface="Arial"/>
              <a:ea typeface="Arial"/>
              <a:cs typeface="Arial"/>
              <a:sym typeface="Arial"/>
            </a:endParaRPr>
          </a:p>
        </p:txBody>
      </p:sp>
      <p:sp>
        <p:nvSpPr>
          <p:cNvPr id="282" name="Google Shape;282;p41"/>
          <p:cNvSpPr txBox="1"/>
          <p:nvPr/>
        </p:nvSpPr>
        <p:spPr>
          <a:xfrm>
            <a:off x="4721395" y="2827041"/>
            <a:ext cx="1264800" cy="61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200" u="none" cap="none" strike="noStrike">
                <a:solidFill>
                  <a:srgbClr val="000000"/>
                </a:solidFill>
                <a:latin typeface="Arial"/>
                <a:ea typeface="Arial"/>
                <a:cs typeface="Arial"/>
                <a:sym typeface="Arial"/>
              </a:rPr>
              <a:t>Edge </a:t>
            </a:r>
            <a:r>
              <a:rPr lang="en-US" sz="1200"/>
              <a:t>Detection</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200" u="none" cap="none" strike="noStrike">
                <a:solidFill>
                  <a:srgbClr val="000000"/>
                </a:solidFill>
                <a:latin typeface="Arial"/>
                <a:ea typeface="Arial"/>
                <a:cs typeface="Arial"/>
                <a:sym typeface="Arial"/>
              </a:rPr>
              <a:t>(right)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nvSpPr>
        <p:spPr>
          <a:xfrm>
            <a:off x="5698075" y="2048925"/>
            <a:ext cx="5673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2"/>
          <p:cNvSpPr/>
          <p:nvPr/>
        </p:nvSpPr>
        <p:spPr>
          <a:xfrm>
            <a:off x="5689600" y="2048925"/>
            <a:ext cx="567300" cy="160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42"/>
          <p:cNvPicPr preferRelativeResize="0"/>
          <p:nvPr/>
        </p:nvPicPr>
        <p:blipFill rotWithShape="1">
          <a:blip r:embed="rId3">
            <a:alphaModFix/>
          </a:blip>
          <a:srcRect b="0" l="0" r="0" t="0"/>
          <a:stretch/>
        </p:blipFill>
        <p:spPr>
          <a:xfrm>
            <a:off x="138375" y="821850"/>
            <a:ext cx="2079863" cy="1979813"/>
          </a:xfrm>
          <a:prstGeom prst="rect">
            <a:avLst/>
          </a:prstGeom>
          <a:noFill/>
          <a:ln>
            <a:noFill/>
          </a:ln>
        </p:spPr>
      </p:pic>
      <p:sp>
        <p:nvSpPr>
          <p:cNvPr id="290" name="Google Shape;290;p42"/>
          <p:cNvSpPr txBox="1"/>
          <p:nvPr/>
        </p:nvSpPr>
        <p:spPr>
          <a:xfrm>
            <a:off x="482081" y="3032119"/>
            <a:ext cx="894000" cy="471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Blur</a:t>
            </a:r>
            <a:endParaRPr b="0" i="0" sz="1400" u="none" cap="none" strike="noStrike">
              <a:solidFill>
                <a:srgbClr val="000000"/>
              </a:solidFill>
              <a:latin typeface="Arial"/>
              <a:ea typeface="Arial"/>
              <a:cs typeface="Arial"/>
              <a:sym typeface="Arial"/>
            </a:endParaRPr>
          </a:p>
        </p:txBody>
      </p:sp>
      <p:sp>
        <p:nvSpPr>
          <p:cNvPr id="291" name="Google Shape;291;p42"/>
          <p:cNvSpPr txBox="1"/>
          <p:nvPr/>
        </p:nvSpPr>
        <p:spPr>
          <a:xfrm>
            <a:off x="6504741" y="1392883"/>
            <a:ext cx="894000" cy="3618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Sharpen</a:t>
            </a:r>
            <a:endParaRPr b="0" i="0" sz="1400" u="none" cap="none" strike="noStrike">
              <a:solidFill>
                <a:srgbClr val="000000"/>
              </a:solidFill>
              <a:latin typeface="Arial"/>
              <a:ea typeface="Arial"/>
              <a:cs typeface="Arial"/>
              <a:sym typeface="Arial"/>
            </a:endParaRPr>
          </a:p>
        </p:txBody>
      </p:sp>
      <p:pic>
        <p:nvPicPr>
          <p:cNvPr id="292" name="Google Shape;292;p42"/>
          <p:cNvPicPr preferRelativeResize="0"/>
          <p:nvPr/>
        </p:nvPicPr>
        <p:blipFill rotWithShape="1">
          <a:blip r:embed="rId4">
            <a:alphaModFix/>
          </a:blip>
          <a:srcRect b="0" l="0" r="0" t="0"/>
          <a:stretch/>
        </p:blipFill>
        <p:spPr>
          <a:xfrm>
            <a:off x="4366219" y="759460"/>
            <a:ext cx="2079863" cy="1979813"/>
          </a:xfrm>
          <a:prstGeom prst="rect">
            <a:avLst/>
          </a:prstGeom>
          <a:noFill/>
          <a:ln>
            <a:noFill/>
          </a:ln>
        </p:spPr>
      </p:pic>
      <p:pic>
        <p:nvPicPr>
          <p:cNvPr id="293" name="Google Shape;293;p42"/>
          <p:cNvPicPr preferRelativeResize="0"/>
          <p:nvPr/>
        </p:nvPicPr>
        <p:blipFill rotWithShape="1">
          <a:blip r:embed="rId5">
            <a:alphaModFix/>
          </a:blip>
          <a:srcRect b="0" l="0" r="0" t="0"/>
          <a:stretch/>
        </p:blipFill>
        <p:spPr>
          <a:xfrm>
            <a:off x="7468931" y="1100904"/>
            <a:ext cx="1084425" cy="1062508"/>
          </a:xfrm>
          <a:prstGeom prst="rect">
            <a:avLst/>
          </a:prstGeom>
          <a:noFill/>
          <a:ln>
            <a:noFill/>
          </a:ln>
        </p:spPr>
      </p:pic>
      <p:pic>
        <p:nvPicPr>
          <p:cNvPr id="294" name="Google Shape;294;p42"/>
          <p:cNvPicPr preferRelativeResize="0"/>
          <p:nvPr/>
        </p:nvPicPr>
        <p:blipFill rotWithShape="1">
          <a:blip r:embed="rId6">
            <a:alphaModFix/>
          </a:blip>
          <a:srcRect b="0" l="0" r="0" t="0"/>
          <a:stretch/>
        </p:blipFill>
        <p:spPr>
          <a:xfrm>
            <a:off x="458063" y="3594356"/>
            <a:ext cx="942188" cy="961031"/>
          </a:xfrm>
          <a:prstGeom prst="rect">
            <a:avLst/>
          </a:prstGeom>
          <a:noFill/>
          <a:ln>
            <a:noFill/>
          </a:ln>
        </p:spPr>
      </p:pic>
      <p:pic>
        <p:nvPicPr>
          <p:cNvPr id="295" name="Google Shape;295;p42"/>
          <p:cNvPicPr preferRelativeResize="0"/>
          <p:nvPr/>
        </p:nvPicPr>
        <p:blipFill rotWithShape="1">
          <a:blip r:embed="rId7">
            <a:alphaModFix/>
          </a:blip>
          <a:srcRect b="0" l="0" r="0" t="0"/>
          <a:stretch/>
        </p:blipFill>
        <p:spPr>
          <a:xfrm>
            <a:off x="2269688" y="2801663"/>
            <a:ext cx="2079863" cy="1979813"/>
          </a:xfrm>
          <a:prstGeom prst="rect">
            <a:avLst/>
          </a:prstGeom>
          <a:noFill/>
          <a:ln>
            <a:noFill/>
          </a:ln>
        </p:spPr>
      </p:pic>
      <p:pic>
        <p:nvPicPr>
          <p:cNvPr id="296" name="Google Shape;296;p42"/>
          <p:cNvPicPr preferRelativeResize="0"/>
          <p:nvPr/>
        </p:nvPicPr>
        <p:blipFill rotWithShape="1">
          <a:blip r:embed="rId8">
            <a:alphaModFix/>
          </a:blip>
          <a:srcRect b="0" l="0" r="0" t="0"/>
          <a:stretch/>
        </p:blipFill>
        <p:spPr>
          <a:xfrm>
            <a:off x="5030306" y="3551100"/>
            <a:ext cx="942187" cy="952318"/>
          </a:xfrm>
          <a:prstGeom prst="rect">
            <a:avLst/>
          </a:prstGeom>
          <a:noFill/>
          <a:ln>
            <a:noFill/>
          </a:ln>
        </p:spPr>
      </p:pic>
      <p:sp>
        <p:nvSpPr>
          <p:cNvPr id="297" name="Google Shape;297;p42"/>
          <p:cNvSpPr txBox="1"/>
          <p:nvPr/>
        </p:nvSpPr>
        <p:spPr>
          <a:xfrm>
            <a:off x="5116594" y="3079725"/>
            <a:ext cx="894000" cy="471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Emboss</a:t>
            </a:r>
            <a:endParaRPr b="0" i="0" sz="1400" u="none" cap="none" strike="noStrike">
              <a:solidFill>
                <a:srgbClr val="000000"/>
              </a:solidFill>
              <a:latin typeface="Arial"/>
              <a:ea typeface="Arial"/>
              <a:cs typeface="Arial"/>
              <a:sym typeface="Arial"/>
            </a:endParaRPr>
          </a:p>
        </p:txBody>
      </p:sp>
      <p:sp>
        <p:nvSpPr>
          <p:cNvPr id="298" name="Google Shape;298;p42"/>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rPr>
              <a:t>CONVOLUTION EXAMPLES (II)</a:t>
            </a:r>
            <a:endParaRPr sz="1600">
              <a:solidFill>
                <a:schemeClr val="lt1"/>
              </a:solidFill>
              <a:latin typeface="Arial"/>
              <a:ea typeface="Arial"/>
              <a:cs typeface="Arial"/>
              <a:sym typeface="Arial"/>
            </a:endParaRPr>
          </a:p>
        </p:txBody>
      </p:sp>
      <p:sp>
        <p:nvSpPr>
          <p:cNvPr id="299" name="Google Shape;299;p4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Convolution Operation: Example</a:t>
            </a:r>
            <a:endParaRPr sz="2000">
              <a:solidFill>
                <a:schemeClr val="lt1"/>
              </a:solidFill>
              <a:latin typeface="Arial"/>
              <a:ea typeface="Arial"/>
              <a:cs typeface="Arial"/>
              <a:sym typeface="Arial"/>
            </a:endParaRPr>
          </a:p>
        </p:txBody>
      </p:sp>
      <p:pic>
        <p:nvPicPr>
          <p:cNvPr id="300" name="Google Shape;300;p42"/>
          <p:cNvPicPr preferRelativeResize="0"/>
          <p:nvPr/>
        </p:nvPicPr>
        <p:blipFill>
          <a:blip r:embed="rId9">
            <a:alphaModFix/>
          </a:blip>
          <a:stretch>
            <a:fillRect/>
          </a:stretch>
        </p:blipFill>
        <p:spPr>
          <a:xfrm>
            <a:off x="6446075" y="2739275"/>
            <a:ext cx="2079850" cy="207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rPr>
              <a:t>CONVOLUTION EXAMPLES (II)</a:t>
            </a:r>
            <a:endParaRPr sz="1600">
              <a:solidFill>
                <a:schemeClr val="lt1"/>
              </a:solidFill>
              <a:latin typeface="Arial"/>
              <a:ea typeface="Arial"/>
              <a:cs typeface="Arial"/>
              <a:sym typeface="Arial"/>
            </a:endParaRPr>
          </a:p>
        </p:txBody>
      </p:sp>
      <p:sp>
        <p:nvSpPr>
          <p:cNvPr id="306" name="Google Shape;306;p4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Convolution Operation: RGB</a:t>
            </a:r>
            <a:endParaRPr sz="2000">
              <a:solidFill>
                <a:schemeClr val="lt1"/>
              </a:solidFill>
              <a:latin typeface="Arial"/>
              <a:ea typeface="Arial"/>
              <a:cs typeface="Arial"/>
              <a:sym typeface="Arial"/>
            </a:endParaRPr>
          </a:p>
        </p:txBody>
      </p:sp>
      <p:pic>
        <p:nvPicPr>
          <p:cNvPr id="307" name="Google Shape;307;p43"/>
          <p:cNvPicPr preferRelativeResize="0"/>
          <p:nvPr/>
        </p:nvPicPr>
        <p:blipFill>
          <a:blip r:embed="rId3">
            <a:alphaModFix/>
          </a:blip>
          <a:stretch>
            <a:fillRect/>
          </a:stretch>
        </p:blipFill>
        <p:spPr>
          <a:xfrm>
            <a:off x="285750" y="1332626"/>
            <a:ext cx="8374673" cy="2804775"/>
          </a:xfrm>
          <a:prstGeom prst="rect">
            <a:avLst/>
          </a:prstGeom>
          <a:noFill/>
          <a:ln>
            <a:noFill/>
          </a:ln>
        </p:spPr>
      </p:pic>
      <p:cxnSp>
        <p:nvCxnSpPr>
          <p:cNvPr id="308" name="Google Shape;308;p43"/>
          <p:cNvCxnSpPr/>
          <p:nvPr/>
        </p:nvCxnSpPr>
        <p:spPr>
          <a:xfrm flipH="1" rot="10800000">
            <a:off x="1692500" y="3499900"/>
            <a:ext cx="3780600" cy="637500"/>
          </a:xfrm>
          <a:prstGeom prst="curvedConnector3">
            <a:avLst>
              <a:gd fmla="val 69479" name="adj1"/>
            </a:avLst>
          </a:prstGeom>
          <a:noFill/>
          <a:ln cap="flat" cmpd="sng" w="9525">
            <a:solidFill>
              <a:schemeClr val="dk2"/>
            </a:solidFill>
            <a:prstDash val="solid"/>
            <a:round/>
            <a:headEnd len="med" w="med" type="none"/>
            <a:tailEnd len="med" w="med" type="none"/>
          </a:ln>
        </p:spPr>
      </p:cxnSp>
      <p:sp>
        <p:nvSpPr>
          <p:cNvPr id="309" name="Google Shape;309;p43"/>
          <p:cNvSpPr txBox="1"/>
          <p:nvPr/>
        </p:nvSpPr>
        <p:spPr>
          <a:xfrm>
            <a:off x="4572000" y="1055075"/>
            <a:ext cx="40884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3 separate convolutions and then sum all 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Convolution: Padding &amp; Stride</a:t>
            </a:r>
            <a:endParaRPr sz="2000">
              <a:solidFill>
                <a:schemeClr val="lt1"/>
              </a:solidFill>
              <a:latin typeface="Arial"/>
              <a:ea typeface="Arial"/>
              <a:cs typeface="Arial"/>
              <a:sym typeface="Arial"/>
            </a:endParaRPr>
          </a:p>
        </p:txBody>
      </p:sp>
      <p:sp>
        <p:nvSpPr>
          <p:cNvPr id="315" name="Google Shape;315;p44"/>
          <p:cNvSpPr txBox="1"/>
          <p:nvPr/>
        </p:nvSpPr>
        <p:spPr>
          <a:xfrm>
            <a:off x="578500" y="870700"/>
            <a:ext cx="5932500" cy="3239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T</a:t>
            </a:r>
            <a:r>
              <a:rPr lang="en-US"/>
              <a:t>he image shrinks every time a convolution operation is performed.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Padding (p):  </a:t>
            </a:r>
            <a:r>
              <a:rPr lang="en-US"/>
              <a:t>amount of zero-pixels added to an image.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Types convolution:</a:t>
            </a:r>
            <a:endParaRPr/>
          </a:p>
          <a:p>
            <a:pPr indent="-317500" lvl="1" marL="914400" rtl="0" algn="l">
              <a:spcBef>
                <a:spcPts val="0"/>
              </a:spcBef>
              <a:spcAft>
                <a:spcPts val="0"/>
              </a:spcAft>
              <a:buSzPts val="1400"/>
              <a:buChar char="○"/>
            </a:pPr>
            <a:r>
              <a:rPr b="1" lang="en-US"/>
              <a:t>“valid”</a:t>
            </a:r>
            <a:r>
              <a:rPr lang="en-US"/>
              <a:t>: No padding (p =0)</a:t>
            </a:r>
            <a:endParaRPr/>
          </a:p>
          <a:p>
            <a:pPr indent="-317500" lvl="1" marL="914400" rtl="0" algn="l">
              <a:spcBef>
                <a:spcPts val="0"/>
              </a:spcBef>
              <a:spcAft>
                <a:spcPts val="0"/>
              </a:spcAft>
              <a:buSzPts val="1400"/>
              <a:buChar char="○"/>
            </a:pPr>
            <a:r>
              <a:rPr b="1" lang="en-US"/>
              <a:t>“same”</a:t>
            </a:r>
            <a:r>
              <a:rPr lang="en-US"/>
              <a:t>: Output size = Input size </a:t>
            </a:r>
            <a:endParaRPr/>
          </a:p>
        </p:txBody>
      </p:sp>
      <p:pic>
        <p:nvPicPr>
          <p:cNvPr id="316" name="Google Shape;316;p44"/>
          <p:cNvPicPr preferRelativeResize="0"/>
          <p:nvPr/>
        </p:nvPicPr>
        <p:blipFill>
          <a:blip r:embed="rId3">
            <a:alphaModFix/>
          </a:blip>
          <a:stretch>
            <a:fillRect/>
          </a:stretch>
        </p:blipFill>
        <p:spPr>
          <a:xfrm>
            <a:off x="6158500" y="1002630"/>
            <a:ext cx="2257425" cy="2019300"/>
          </a:xfrm>
          <a:prstGeom prst="rect">
            <a:avLst/>
          </a:prstGeom>
          <a:noFill/>
          <a:ln>
            <a:noFill/>
          </a:ln>
        </p:spPr>
      </p:pic>
      <p:pic>
        <p:nvPicPr>
          <p:cNvPr id="317" name="Google Shape;317;p44"/>
          <p:cNvPicPr preferRelativeResize="0"/>
          <p:nvPr/>
        </p:nvPicPr>
        <p:blipFill>
          <a:blip r:embed="rId4">
            <a:alphaModFix/>
          </a:blip>
          <a:stretch>
            <a:fillRect/>
          </a:stretch>
        </p:blipFill>
        <p:spPr>
          <a:xfrm>
            <a:off x="2036875" y="1360300"/>
            <a:ext cx="3994088" cy="196800"/>
          </a:xfrm>
          <a:prstGeom prst="rect">
            <a:avLst/>
          </a:prstGeom>
          <a:noFill/>
          <a:ln>
            <a:noFill/>
          </a:ln>
        </p:spPr>
      </p:pic>
      <p:pic>
        <p:nvPicPr>
          <p:cNvPr id="318" name="Google Shape;318;p44"/>
          <p:cNvPicPr preferRelativeResize="0"/>
          <p:nvPr/>
        </p:nvPicPr>
        <p:blipFill>
          <a:blip r:embed="rId5">
            <a:alphaModFix/>
          </a:blip>
          <a:stretch>
            <a:fillRect/>
          </a:stretch>
        </p:blipFill>
        <p:spPr>
          <a:xfrm>
            <a:off x="1488225" y="1913875"/>
            <a:ext cx="3137223" cy="196800"/>
          </a:xfrm>
          <a:prstGeom prst="rect">
            <a:avLst/>
          </a:prstGeom>
          <a:noFill/>
          <a:ln>
            <a:noFill/>
          </a:ln>
        </p:spPr>
      </p:pic>
      <p:pic>
        <p:nvPicPr>
          <p:cNvPr id="319" name="Google Shape;319;p44"/>
          <p:cNvPicPr preferRelativeResize="0"/>
          <p:nvPr/>
        </p:nvPicPr>
        <p:blipFill>
          <a:blip r:embed="rId6">
            <a:alphaModFix/>
          </a:blip>
          <a:stretch>
            <a:fillRect/>
          </a:stretch>
        </p:blipFill>
        <p:spPr>
          <a:xfrm>
            <a:off x="4286250" y="2524700"/>
            <a:ext cx="723900" cy="342900"/>
          </a:xfrm>
          <a:prstGeom prst="rect">
            <a:avLst/>
          </a:prstGeom>
          <a:noFill/>
          <a:ln>
            <a:noFill/>
          </a:ln>
        </p:spPr>
      </p:pic>
      <p:pic>
        <p:nvPicPr>
          <p:cNvPr id="320" name="Google Shape;320;p44"/>
          <p:cNvPicPr preferRelativeResize="0"/>
          <p:nvPr/>
        </p:nvPicPr>
        <p:blipFill rotWithShape="1">
          <a:blip r:embed="rId7">
            <a:alphaModFix/>
          </a:blip>
          <a:srcRect b="11855" l="0" r="0" t="0"/>
          <a:stretch/>
        </p:blipFill>
        <p:spPr>
          <a:xfrm>
            <a:off x="236325" y="3262900"/>
            <a:ext cx="4938724" cy="1654326"/>
          </a:xfrm>
          <a:prstGeom prst="rect">
            <a:avLst/>
          </a:prstGeom>
          <a:noFill/>
          <a:ln>
            <a:noFill/>
          </a:ln>
        </p:spPr>
      </p:pic>
      <p:sp>
        <p:nvSpPr>
          <p:cNvPr id="321" name="Google Shape;321;p44"/>
          <p:cNvSpPr txBox="1"/>
          <p:nvPr/>
        </p:nvSpPr>
        <p:spPr>
          <a:xfrm>
            <a:off x="5637875" y="3271225"/>
            <a:ext cx="2629500" cy="156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Stride: (s) </a:t>
            </a:r>
            <a:r>
              <a:rPr lang="en-US"/>
              <a:t>number of rows and columns traversed per slide</a:t>
            </a:r>
            <a:endParaRPr/>
          </a:p>
        </p:txBody>
      </p:sp>
      <p:pic>
        <p:nvPicPr>
          <p:cNvPr id="322" name="Google Shape;322;p44"/>
          <p:cNvPicPr preferRelativeResize="0"/>
          <p:nvPr/>
        </p:nvPicPr>
        <p:blipFill>
          <a:blip r:embed="rId8">
            <a:alphaModFix/>
          </a:blip>
          <a:stretch>
            <a:fillRect/>
          </a:stretch>
        </p:blipFill>
        <p:spPr>
          <a:xfrm>
            <a:off x="6182463" y="4110400"/>
            <a:ext cx="1540325" cy="436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CNNs Advantages</a:t>
            </a:r>
            <a:endParaRPr sz="2000">
              <a:solidFill>
                <a:schemeClr val="lt1"/>
              </a:solidFill>
              <a:latin typeface="Arial"/>
              <a:ea typeface="Arial"/>
              <a:cs typeface="Arial"/>
              <a:sym typeface="Arial"/>
            </a:endParaRPr>
          </a:p>
        </p:txBody>
      </p:sp>
      <p:sp>
        <p:nvSpPr>
          <p:cNvPr id="328" name="Google Shape;328;p45"/>
          <p:cNvSpPr txBox="1"/>
          <p:nvPr/>
        </p:nvSpPr>
        <p:spPr>
          <a:xfrm>
            <a:off x="1373800" y="1384800"/>
            <a:ext cx="6231300" cy="2857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US"/>
              <a:t>Sparse Connections:</a:t>
            </a:r>
            <a:r>
              <a:rPr lang="en-US"/>
              <a:t> </a:t>
            </a:r>
            <a:r>
              <a:rPr lang="en-US"/>
              <a:t>we need to store fewer parameters, which both reduces the memory requirements of the model and improves its statistical eﬃciency.</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Shareable Weights:</a:t>
            </a:r>
            <a:r>
              <a:rPr lang="en-US"/>
              <a:t> use</a:t>
            </a:r>
            <a:r>
              <a:rPr lang="en-US"/>
              <a:t> the same parameter for more than one</a:t>
            </a:r>
            <a:endParaRPr/>
          </a:p>
          <a:p>
            <a:pPr indent="0" lvl="0" marL="457200" rtl="0" algn="l">
              <a:spcBef>
                <a:spcPts val="0"/>
              </a:spcBef>
              <a:spcAft>
                <a:spcPts val="0"/>
              </a:spcAft>
              <a:buNone/>
            </a:pPr>
            <a:r>
              <a:rPr lang="en-US"/>
              <a:t>function in a model. Rather than learning a separate set of parameters for every location, we learn only one set. </a:t>
            </a:r>
            <a:r>
              <a:rPr b="1" lang="en-US"/>
              <a:t>Equivariance to translation</a:t>
            </a:r>
            <a:r>
              <a:rPr lang="en-US"/>
              <a:t>, if the input changes, the output changes in the same way.</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 Layers</a:t>
            </a:r>
            <a:endParaRPr sz="2000">
              <a:solidFill>
                <a:schemeClr val="lt1"/>
              </a:solidFill>
              <a:latin typeface="Arial"/>
              <a:ea typeface="Arial"/>
              <a:cs typeface="Arial"/>
              <a:sym typeface="Arial"/>
            </a:endParaRPr>
          </a:p>
        </p:txBody>
      </p:sp>
      <p:pic>
        <p:nvPicPr>
          <p:cNvPr id="334" name="Google Shape;334;p46"/>
          <p:cNvPicPr preferRelativeResize="0"/>
          <p:nvPr/>
        </p:nvPicPr>
        <p:blipFill>
          <a:blip r:embed="rId3">
            <a:alphaModFix/>
          </a:blip>
          <a:stretch>
            <a:fillRect/>
          </a:stretch>
        </p:blipFill>
        <p:spPr>
          <a:xfrm>
            <a:off x="643577" y="835050"/>
            <a:ext cx="7898897" cy="2693538"/>
          </a:xfrm>
          <a:prstGeom prst="rect">
            <a:avLst/>
          </a:prstGeom>
          <a:noFill/>
          <a:ln>
            <a:noFill/>
          </a:ln>
        </p:spPr>
      </p:pic>
      <p:sp>
        <p:nvSpPr>
          <p:cNvPr id="335" name="Google Shape;335;p46"/>
          <p:cNvSpPr txBox="1"/>
          <p:nvPr/>
        </p:nvSpPr>
        <p:spPr>
          <a:xfrm>
            <a:off x="1570225" y="3711075"/>
            <a:ext cx="4527300" cy="119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Convolution + non-linearity (ReLu)</a:t>
            </a:r>
            <a:endParaRPr/>
          </a:p>
          <a:p>
            <a:pPr indent="-317500" lvl="0" marL="457200" rtl="0" algn="l">
              <a:spcBef>
                <a:spcPts val="0"/>
              </a:spcBef>
              <a:spcAft>
                <a:spcPts val="0"/>
              </a:spcAft>
              <a:buSzPts val="1400"/>
              <a:buChar char="●"/>
            </a:pPr>
            <a:r>
              <a:rPr lang="en-US"/>
              <a:t>Pooling: Downsampling</a:t>
            </a:r>
            <a:endParaRPr/>
          </a:p>
          <a:p>
            <a:pPr indent="-317500" lvl="0" marL="457200" rtl="0" algn="l">
              <a:spcBef>
                <a:spcPts val="0"/>
              </a:spcBef>
              <a:spcAft>
                <a:spcPts val="0"/>
              </a:spcAft>
              <a:buSzPts val="1400"/>
              <a:buChar char="●"/>
            </a:pPr>
            <a:r>
              <a:rPr lang="en-US"/>
              <a:t>Fully-connected</a:t>
            </a:r>
            <a:endParaRPr/>
          </a:p>
        </p:txBody>
      </p:sp>
      <p:sp>
        <p:nvSpPr>
          <p:cNvPr id="336" name="Google Shape;336;p46"/>
          <p:cNvSpPr/>
          <p:nvPr/>
        </p:nvSpPr>
        <p:spPr>
          <a:xfrm>
            <a:off x="1535725" y="3677375"/>
            <a:ext cx="186900" cy="905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46"/>
          <p:cNvPicPr preferRelativeResize="0"/>
          <p:nvPr/>
        </p:nvPicPr>
        <p:blipFill>
          <a:blip r:embed="rId4">
            <a:alphaModFix/>
          </a:blip>
          <a:stretch>
            <a:fillRect/>
          </a:stretch>
        </p:blipFill>
        <p:spPr>
          <a:xfrm>
            <a:off x="4951550" y="3536600"/>
            <a:ext cx="2766632" cy="352500"/>
          </a:xfrm>
          <a:prstGeom prst="rect">
            <a:avLst/>
          </a:prstGeom>
          <a:noFill/>
          <a:ln>
            <a:noFill/>
          </a:ln>
        </p:spPr>
      </p:pic>
      <p:pic>
        <p:nvPicPr>
          <p:cNvPr id="338" name="Google Shape;338;p46"/>
          <p:cNvPicPr preferRelativeResize="0"/>
          <p:nvPr/>
        </p:nvPicPr>
        <p:blipFill>
          <a:blip r:embed="rId5">
            <a:alphaModFix/>
          </a:blip>
          <a:stretch>
            <a:fillRect/>
          </a:stretch>
        </p:blipFill>
        <p:spPr>
          <a:xfrm>
            <a:off x="4935550" y="3965300"/>
            <a:ext cx="2798637" cy="352500"/>
          </a:xfrm>
          <a:prstGeom prst="rect">
            <a:avLst/>
          </a:prstGeom>
          <a:noFill/>
          <a:ln>
            <a:noFill/>
          </a:ln>
        </p:spPr>
      </p:pic>
      <p:pic>
        <p:nvPicPr>
          <p:cNvPr id="339" name="Google Shape;339;p46"/>
          <p:cNvPicPr preferRelativeResize="0"/>
          <p:nvPr/>
        </p:nvPicPr>
        <p:blipFill>
          <a:blip r:embed="rId6">
            <a:alphaModFix/>
          </a:blip>
          <a:stretch>
            <a:fillRect/>
          </a:stretch>
        </p:blipFill>
        <p:spPr>
          <a:xfrm>
            <a:off x="4935550" y="4394000"/>
            <a:ext cx="2651413" cy="352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 Layers: Convolution</a:t>
            </a:r>
            <a:endParaRPr sz="2000">
              <a:solidFill>
                <a:schemeClr val="lt1"/>
              </a:solidFill>
              <a:latin typeface="Arial"/>
              <a:ea typeface="Arial"/>
              <a:cs typeface="Arial"/>
              <a:sym typeface="Arial"/>
            </a:endParaRPr>
          </a:p>
        </p:txBody>
      </p:sp>
      <p:pic>
        <p:nvPicPr>
          <p:cNvPr id="345" name="Google Shape;345;p47"/>
          <p:cNvPicPr preferRelativeResize="0"/>
          <p:nvPr/>
        </p:nvPicPr>
        <p:blipFill>
          <a:blip r:embed="rId3">
            <a:alphaModFix/>
          </a:blip>
          <a:stretch>
            <a:fillRect/>
          </a:stretch>
        </p:blipFill>
        <p:spPr>
          <a:xfrm>
            <a:off x="361200" y="1032705"/>
            <a:ext cx="8286750" cy="2047875"/>
          </a:xfrm>
          <a:prstGeom prst="rect">
            <a:avLst/>
          </a:prstGeom>
          <a:noFill/>
          <a:ln>
            <a:noFill/>
          </a:ln>
        </p:spPr>
      </p:pic>
      <p:sp>
        <p:nvSpPr>
          <p:cNvPr id="346" name="Google Shape;346;p47"/>
          <p:cNvSpPr txBox="1"/>
          <p:nvPr/>
        </p:nvSpPr>
        <p:spPr>
          <a:xfrm>
            <a:off x="494575" y="3026025"/>
            <a:ext cx="7451400" cy="13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Layer dimensions:</a:t>
            </a:r>
            <a:r>
              <a:rPr lang="en-US"/>
              <a:t> (h x w x N)  Relu( convolution + b) for every filter (N different filters)</a:t>
            </a:r>
            <a:endParaRPr/>
          </a:p>
        </p:txBody>
      </p:sp>
      <p:pic>
        <p:nvPicPr>
          <p:cNvPr id="347" name="Google Shape;347;p47"/>
          <p:cNvPicPr preferRelativeResize="0"/>
          <p:nvPr/>
        </p:nvPicPr>
        <p:blipFill>
          <a:blip r:embed="rId4">
            <a:alphaModFix/>
          </a:blip>
          <a:stretch>
            <a:fillRect/>
          </a:stretch>
        </p:blipFill>
        <p:spPr>
          <a:xfrm>
            <a:off x="2952025" y="3423150"/>
            <a:ext cx="2477225" cy="1661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 Layers: Pooling</a:t>
            </a:r>
            <a:endParaRPr sz="2000">
              <a:solidFill>
                <a:schemeClr val="lt1"/>
              </a:solidFill>
              <a:latin typeface="Arial"/>
              <a:ea typeface="Arial"/>
              <a:cs typeface="Arial"/>
              <a:sym typeface="Arial"/>
            </a:endParaRPr>
          </a:p>
        </p:txBody>
      </p:sp>
      <p:sp>
        <p:nvSpPr>
          <p:cNvPr id="353" name="Google Shape;353;p48"/>
          <p:cNvSpPr txBox="1"/>
          <p:nvPr/>
        </p:nvSpPr>
        <p:spPr>
          <a:xfrm>
            <a:off x="318863" y="1095413"/>
            <a:ext cx="3993000" cy="2973900"/>
          </a:xfrm>
          <a:prstGeom prst="rect">
            <a:avLst/>
          </a:prstGeom>
          <a:noFill/>
          <a:ln>
            <a:noFill/>
          </a:ln>
        </p:spPr>
        <p:txBody>
          <a:bodyPr anchorCtr="0" anchor="t" bIns="68575" lIns="68575" spcFirstLastPara="1" rIns="68575" wrap="square" tIns="68575">
            <a:noAutofit/>
          </a:bodyPr>
          <a:lstStyle/>
          <a:p>
            <a:pPr indent="-241300" lvl="0" marL="34290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0000"/>
                </a:solidFill>
              </a:rPr>
              <a:t>Dimensionality reduction:</a:t>
            </a:r>
            <a:r>
              <a:rPr b="0" i="0" lang="en-US" sz="1200" u="none" cap="none" strike="noStrike">
                <a:solidFill>
                  <a:srgbClr val="000000"/>
                </a:solidFill>
                <a:latin typeface="Arial"/>
                <a:ea typeface="Arial"/>
                <a:cs typeface="Arial"/>
                <a:sym typeface="Arial"/>
              </a:rPr>
              <a:t> representations turn smaller and more manageable.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Reduces the number of parameters contributing to a smaller complexity.</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rgbClr val="000000"/>
              </a:buClr>
              <a:buSzPts val="1200"/>
              <a:buChar char="●"/>
            </a:pPr>
            <a:r>
              <a:rPr b="1" lang="en-US" sz="1200"/>
              <a:t>Spatial invariance.</a:t>
            </a:r>
            <a:endParaRPr b="1" i="0" sz="1200" u="none" cap="none" strike="noStrike">
              <a:solidFill>
                <a:srgbClr val="000000"/>
              </a:solidFill>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MaxPooling and average pooling are the most common.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Backprop is not affected. </a:t>
            </a:r>
            <a:r>
              <a:rPr b="1" i="0" lang="en-US" sz="1200" u="none" cap="none" strike="noStrike">
                <a:solidFill>
                  <a:srgbClr val="000000"/>
                </a:solidFill>
              </a:rPr>
              <a:t>No parameters to tune</a:t>
            </a:r>
            <a:r>
              <a:rPr b="0" i="0" lang="en-US"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54" name="Google Shape;354;p48"/>
          <p:cNvPicPr preferRelativeResize="0"/>
          <p:nvPr/>
        </p:nvPicPr>
        <p:blipFill rotWithShape="1">
          <a:blip r:embed="rId3">
            <a:alphaModFix/>
          </a:blip>
          <a:srcRect b="0" l="0" r="0" t="0"/>
          <a:stretch/>
        </p:blipFill>
        <p:spPr>
          <a:xfrm>
            <a:off x="4952850" y="1219200"/>
            <a:ext cx="3702524" cy="1929046"/>
          </a:xfrm>
          <a:prstGeom prst="rect">
            <a:avLst/>
          </a:prstGeom>
          <a:noFill/>
          <a:ln>
            <a:noFill/>
          </a:ln>
        </p:spPr>
      </p:pic>
      <p:pic>
        <p:nvPicPr>
          <p:cNvPr id="355" name="Google Shape;355;p48"/>
          <p:cNvPicPr preferRelativeResize="0"/>
          <p:nvPr/>
        </p:nvPicPr>
        <p:blipFill>
          <a:blip r:embed="rId4">
            <a:alphaModFix/>
          </a:blip>
          <a:stretch>
            <a:fillRect/>
          </a:stretch>
        </p:blipFill>
        <p:spPr>
          <a:xfrm>
            <a:off x="460125" y="3519800"/>
            <a:ext cx="3774784" cy="989175"/>
          </a:xfrm>
          <a:prstGeom prst="rect">
            <a:avLst/>
          </a:prstGeom>
          <a:noFill/>
          <a:ln>
            <a:noFill/>
          </a:ln>
        </p:spPr>
      </p:pic>
      <p:pic>
        <p:nvPicPr>
          <p:cNvPr id="356" name="Google Shape;356;p48"/>
          <p:cNvPicPr preferRelativeResize="0"/>
          <p:nvPr/>
        </p:nvPicPr>
        <p:blipFill>
          <a:blip r:embed="rId5">
            <a:alphaModFix/>
          </a:blip>
          <a:stretch>
            <a:fillRect/>
          </a:stretch>
        </p:blipFill>
        <p:spPr>
          <a:xfrm>
            <a:off x="4462075" y="3539305"/>
            <a:ext cx="3774775" cy="9323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 Features</a:t>
            </a:r>
            <a:endParaRPr sz="2000">
              <a:solidFill>
                <a:schemeClr val="lt1"/>
              </a:solidFill>
              <a:latin typeface="Arial"/>
              <a:ea typeface="Arial"/>
              <a:cs typeface="Arial"/>
              <a:sym typeface="Arial"/>
            </a:endParaRPr>
          </a:p>
        </p:txBody>
      </p:sp>
      <p:pic>
        <p:nvPicPr>
          <p:cNvPr id="362" name="Google Shape;362;p49"/>
          <p:cNvPicPr preferRelativeResize="0"/>
          <p:nvPr/>
        </p:nvPicPr>
        <p:blipFill>
          <a:blip r:embed="rId3">
            <a:alphaModFix/>
          </a:blip>
          <a:stretch>
            <a:fillRect/>
          </a:stretch>
        </p:blipFill>
        <p:spPr>
          <a:xfrm>
            <a:off x="609600" y="1130880"/>
            <a:ext cx="7724775" cy="1790700"/>
          </a:xfrm>
          <a:prstGeom prst="rect">
            <a:avLst/>
          </a:prstGeom>
          <a:noFill/>
          <a:ln>
            <a:noFill/>
          </a:ln>
        </p:spPr>
      </p:pic>
      <p:sp>
        <p:nvSpPr>
          <p:cNvPr id="363" name="Google Shape;363;p49"/>
          <p:cNvSpPr txBox="1"/>
          <p:nvPr/>
        </p:nvSpPr>
        <p:spPr>
          <a:xfrm>
            <a:off x="2472825" y="3165225"/>
            <a:ext cx="1318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Conv 1</a:t>
            </a:r>
            <a:endParaRPr/>
          </a:p>
        </p:txBody>
      </p:sp>
      <p:sp>
        <p:nvSpPr>
          <p:cNvPr id="364" name="Google Shape;364;p49"/>
          <p:cNvSpPr txBox="1"/>
          <p:nvPr/>
        </p:nvSpPr>
        <p:spPr>
          <a:xfrm>
            <a:off x="4097200" y="3164500"/>
            <a:ext cx="1318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Conv 2</a:t>
            </a:r>
            <a:endParaRPr/>
          </a:p>
        </p:txBody>
      </p:sp>
      <p:sp>
        <p:nvSpPr>
          <p:cNvPr id="365" name="Google Shape;365;p49"/>
          <p:cNvSpPr txBox="1"/>
          <p:nvPr/>
        </p:nvSpPr>
        <p:spPr>
          <a:xfrm>
            <a:off x="5721575" y="3163775"/>
            <a:ext cx="1318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Conv 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 Data Augmentation</a:t>
            </a:r>
            <a:endParaRPr sz="2000">
              <a:solidFill>
                <a:schemeClr val="lt1"/>
              </a:solidFill>
              <a:latin typeface="Arial"/>
              <a:ea typeface="Arial"/>
              <a:cs typeface="Arial"/>
              <a:sym typeface="Arial"/>
            </a:endParaRPr>
          </a:p>
        </p:txBody>
      </p:sp>
      <p:sp>
        <p:nvSpPr>
          <p:cNvPr id="371" name="Google Shape;371;p50"/>
          <p:cNvSpPr txBox="1"/>
          <p:nvPr/>
        </p:nvSpPr>
        <p:spPr>
          <a:xfrm>
            <a:off x="4925025" y="1602225"/>
            <a:ext cx="2721900" cy="251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Flip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Rotation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Scale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Translation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Crop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Gaussian Noise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a:t>
            </a:r>
            <a:endParaRPr/>
          </a:p>
          <a:p>
            <a:pPr indent="0" lvl="0" marL="0" rtl="0" algn="l">
              <a:lnSpc>
                <a:spcPct val="140000"/>
              </a:lnSpc>
              <a:spcBef>
                <a:spcPts val="400"/>
              </a:spcBef>
              <a:spcAft>
                <a:spcPts val="0"/>
              </a:spcAft>
              <a:buClr>
                <a:schemeClr val="dk1"/>
              </a:buClr>
              <a:buSzPts val="1100"/>
              <a:buFont typeface="Arial"/>
              <a:buNone/>
            </a:pPr>
            <a:r>
              <a:t/>
            </a:r>
            <a:endParaRPr b="1" sz="1900">
              <a:solidFill>
                <a:srgbClr val="161B3D"/>
              </a:solidFill>
              <a:highlight>
                <a:srgbClr val="FFFFFF"/>
              </a:highlight>
            </a:endParaRPr>
          </a:p>
          <a:p>
            <a:pPr indent="0" lvl="0" marL="0" rtl="0" algn="l">
              <a:spcBef>
                <a:spcPts val="1900"/>
              </a:spcBef>
              <a:spcAft>
                <a:spcPts val="0"/>
              </a:spcAft>
              <a:buNone/>
            </a:pPr>
            <a:r>
              <a:t/>
            </a:r>
            <a:endParaRPr/>
          </a:p>
        </p:txBody>
      </p:sp>
      <p:pic>
        <p:nvPicPr>
          <p:cNvPr id="372" name="Google Shape;372;p50"/>
          <p:cNvPicPr preferRelativeResize="0"/>
          <p:nvPr/>
        </p:nvPicPr>
        <p:blipFill>
          <a:blip r:embed="rId3">
            <a:alphaModFix/>
          </a:blip>
          <a:stretch>
            <a:fillRect/>
          </a:stretch>
        </p:blipFill>
        <p:spPr>
          <a:xfrm>
            <a:off x="152400" y="902275"/>
            <a:ext cx="3470800" cy="4088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64" name="Google Shape;64;p15"/>
          <p:cNvSpPr txBox="1"/>
          <p:nvPr>
            <p:ph type="title"/>
          </p:nvPr>
        </p:nvSpPr>
        <p:spPr>
          <a:xfrm>
            <a:off x="457200" y="20637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lang="en-US" sz="3600">
                <a:solidFill>
                  <a:srgbClr val="0972CB"/>
                </a:solidFill>
              </a:rPr>
              <a:t>2.1</a:t>
            </a:r>
            <a:endParaRPr/>
          </a:p>
        </p:txBody>
      </p:sp>
      <p:sp>
        <p:nvSpPr>
          <p:cNvPr id="65" name="Google Shape;65;p15"/>
          <p:cNvSpPr txBox="1"/>
          <p:nvPr>
            <p:ph idx="1" type="body"/>
          </p:nvPr>
        </p:nvSpPr>
        <p:spPr>
          <a:xfrm>
            <a:off x="457200" y="1200150"/>
            <a:ext cx="3714900" cy="7428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latin typeface="Oxygen"/>
                <a:ea typeface="Oxygen"/>
                <a:cs typeface="Oxygen"/>
                <a:sym typeface="Oxygen"/>
              </a:rPr>
              <a:t>Introduction to Computer Vision</a:t>
            </a:r>
            <a:endParaRPr/>
          </a:p>
        </p:txBody>
      </p:sp>
      <p:sp>
        <p:nvSpPr>
          <p:cNvPr id="66" name="Google Shape;66;p15"/>
          <p:cNvSpPr txBox="1"/>
          <p:nvPr/>
        </p:nvSpPr>
        <p:spPr>
          <a:xfrm>
            <a:off x="457200" y="1938325"/>
            <a:ext cx="7896300" cy="26703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600"/>
              <a:buFont typeface="Oxygen"/>
              <a:buNone/>
            </a:pPr>
            <a:r>
              <a:t/>
            </a:r>
            <a:endParaRPr sz="1600">
              <a:latin typeface="Oxygen"/>
              <a:ea typeface="Oxygen"/>
              <a:cs typeface="Oxygen"/>
              <a:sym typeface="Oxyge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xygen"/>
              <a:ea typeface="Oxygen"/>
              <a:cs typeface="Oxygen"/>
              <a:sym typeface="Oxygen"/>
            </a:endParaRPr>
          </a:p>
          <a:p>
            <a:pPr indent="0" lvl="0" marL="0" marR="0" rtl="0" algn="l">
              <a:lnSpc>
                <a:spcPct val="100000"/>
              </a:lnSpc>
              <a:spcBef>
                <a:spcPts val="0"/>
              </a:spcBef>
              <a:spcAft>
                <a:spcPts val="0"/>
              </a:spcAft>
              <a:buNone/>
            </a:pPr>
            <a:r>
              <a:t/>
            </a:r>
            <a:endParaRPr b="0" i="0" sz="1400" u="none">
              <a:solidFill>
                <a:srgbClr val="000000"/>
              </a:solidFill>
              <a:latin typeface="Oxygen"/>
              <a:ea typeface="Oxygen"/>
              <a:cs typeface="Oxygen"/>
              <a:sym typeface="Oxyge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 Introduction - Until Transfer Learning</a:t>
            </a:r>
            <a:endParaRPr sz="2000">
              <a:solidFill>
                <a:schemeClr val="lt1"/>
              </a:solidFill>
              <a:latin typeface="Arial"/>
              <a:ea typeface="Arial"/>
              <a:cs typeface="Arial"/>
              <a:sym typeface="Arial"/>
            </a:endParaRPr>
          </a:p>
        </p:txBody>
      </p:sp>
      <p:pic>
        <p:nvPicPr>
          <p:cNvPr id="378" name="Google Shape;378;p51"/>
          <p:cNvPicPr preferRelativeResize="0"/>
          <p:nvPr/>
        </p:nvPicPr>
        <p:blipFill>
          <a:blip r:embed="rId3">
            <a:alphaModFix/>
          </a:blip>
          <a:stretch>
            <a:fillRect/>
          </a:stretch>
        </p:blipFill>
        <p:spPr>
          <a:xfrm>
            <a:off x="1714500" y="1188030"/>
            <a:ext cx="5715000" cy="3000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 Transfer learning</a:t>
            </a:r>
            <a:endParaRPr sz="2000">
              <a:solidFill>
                <a:schemeClr val="lt1"/>
              </a:solidFill>
              <a:latin typeface="Arial"/>
              <a:ea typeface="Arial"/>
              <a:cs typeface="Arial"/>
              <a:sym typeface="Arial"/>
            </a:endParaRPr>
          </a:p>
        </p:txBody>
      </p:sp>
      <p:pic>
        <p:nvPicPr>
          <p:cNvPr id="384" name="Google Shape;384;p52"/>
          <p:cNvPicPr preferRelativeResize="0"/>
          <p:nvPr/>
        </p:nvPicPr>
        <p:blipFill>
          <a:blip r:embed="rId3">
            <a:alphaModFix/>
          </a:blip>
          <a:stretch>
            <a:fillRect/>
          </a:stretch>
        </p:blipFill>
        <p:spPr>
          <a:xfrm>
            <a:off x="1372575" y="1030050"/>
            <a:ext cx="5445975" cy="2853700"/>
          </a:xfrm>
          <a:prstGeom prst="rect">
            <a:avLst/>
          </a:prstGeom>
          <a:noFill/>
          <a:ln>
            <a:noFill/>
          </a:ln>
        </p:spPr>
      </p:pic>
      <p:sp>
        <p:nvSpPr>
          <p:cNvPr id="385" name="Google Shape;385;p52"/>
          <p:cNvSpPr txBox="1"/>
          <p:nvPr/>
        </p:nvSpPr>
        <p:spPr>
          <a:xfrm>
            <a:off x="1720575" y="3878400"/>
            <a:ext cx="4879500" cy="10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Instead of training a Deep Neural Net from scratch for your task:</a:t>
            </a:r>
            <a:endParaRPr/>
          </a:p>
          <a:p>
            <a:pPr indent="-317500" lvl="0" marL="457200" rtl="0" algn="l">
              <a:spcBef>
                <a:spcPts val="0"/>
              </a:spcBef>
              <a:spcAft>
                <a:spcPts val="0"/>
              </a:spcAft>
              <a:buSzPts val="1400"/>
              <a:buChar char="●"/>
            </a:pPr>
            <a:r>
              <a:rPr lang="en-US"/>
              <a:t>Take a network trained on a different domain for a different task</a:t>
            </a:r>
            <a:endParaRPr/>
          </a:p>
          <a:p>
            <a:pPr indent="-317500" lvl="0" marL="457200" rtl="0" algn="l">
              <a:spcBef>
                <a:spcPts val="0"/>
              </a:spcBef>
              <a:spcAft>
                <a:spcPts val="0"/>
              </a:spcAft>
              <a:buSzPts val="1400"/>
              <a:buChar char="●"/>
            </a:pPr>
            <a:r>
              <a:rPr lang="en-US"/>
              <a:t>Adapt it for your domain and your task</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 Fine-tuning</a:t>
            </a:r>
            <a:endParaRPr sz="2000">
              <a:solidFill>
                <a:schemeClr val="lt1"/>
              </a:solidFill>
              <a:latin typeface="Arial"/>
              <a:ea typeface="Arial"/>
              <a:cs typeface="Arial"/>
              <a:sym typeface="Arial"/>
            </a:endParaRPr>
          </a:p>
        </p:txBody>
      </p:sp>
      <p:pic>
        <p:nvPicPr>
          <p:cNvPr id="391" name="Google Shape;391;p53"/>
          <p:cNvPicPr preferRelativeResize="0"/>
          <p:nvPr/>
        </p:nvPicPr>
        <p:blipFill>
          <a:blip r:embed="rId3">
            <a:alphaModFix/>
          </a:blip>
          <a:stretch>
            <a:fillRect/>
          </a:stretch>
        </p:blipFill>
        <p:spPr>
          <a:xfrm>
            <a:off x="1372575" y="1030050"/>
            <a:ext cx="5445975" cy="2853700"/>
          </a:xfrm>
          <a:prstGeom prst="rect">
            <a:avLst/>
          </a:prstGeom>
          <a:noFill/>
          <a:ln>
            <a:noFill/>
          </a:ln>
        </p:spPr>
      </p:pic>
      <p:sp>
        <p:nvSpPr>
          <p:cNvPr id="392" name="Google Shape;392;p53"/>
          <p:cNvSpPr txBox="1"/>
          <p:nvPr/>
        </p:nvSpPr>
        <p:spPr>
          <a:xfrm>
            <a:off x="2314050" y="3883750"/>
            <a:ext cx="4879500" cy="10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We not only update the CNN architecture but also re-train it to learn new object classes.</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pic>
        <p:nvPicPr>
          <p:cNvPr id="398" name="Google Shape;398;p54"/>
          <p:cNvPicPr preferRelativeResize="0"/>
          <p:nvPr/>
        </p:nvPicPr>
        <p:blipFill>
          <a:blip r:embed="rId3">
            <a:alphaModFix/>
          </a:blip>
          <a:stretch>
            <a:fillRect/>
          </a:stretch>
        </p:blipFill>
        <p:spPr>
          <a:xfrm>
            <a:off x="152400" y="776075"/>
            <a:ext cx="8839200" cy="34197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CNN: </a:t>
            </a:r>
            <a:r>
              <a:rPr lang="en-US" sz="2000">
                <a:solidFill>
                  <a:schemeClr val="lt1"/>
                </a:solidFill>
              </a:rPr>
              <a:t>Introduction</a:t>
            </a:r>
            <a:r>
              <a:rPr lang="en-US" sz="2000">
                <a:solidFill>
                  <a:schemeClr val="lt1"/>
                </a:solidFill>
              </a:rPr>
              <a:t> &amp; Classical </a:t>
            </a:r>
            <a:r>
              <a:rPr lang="en-US" sz="2000">
                <a:solidFill>
                  <a:schemeClr val="lt1"/>
                </a:solidFill>
              </a:rPr>
              <a:t>Architectures</a:t>
            </a:r>
            <a:endParaRPr sz="2000">
              <a:solidFill>
                <a:schemeClr val="lt1"/>
              </a:solidFill>
              <a:latin typeface="Arial"/>
              <a:ea typeface="Arial"/>
              <a:cs typeface="Arial"/>
              <a:sym typeface="Arial"/>
            </a:endParaRPr>
          </a:p>
        </p:txBody>
      </p:sp>
      <p:pic>
        <p:nvPicPr>
          <p:cNvPr id="404" name="Google Shape;404;p55"/>
          <p:cNvPicPr preferRelativeResize="0"/>
          <p:nvPr/>
        </p:nvPicPr>
        <p:blipFill>
          <a:blip r:embed="rId3">
            <a:alphaModFix/>
          </a:blip>
          <a:stretch>
            <a:fillRect/>
          </a:stretch>
        </p:blipFill>
        <p:spPr>
          <a:xfrm>
            <a:off x="1714500" y="1188030"/>
            <a:ext cx="5715000" cy="3000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DL Interpretability</a:t>
            </a:r>
            <a:endParaRPr sz="2000">
              <a:solidFill>
                <a:schemeClr val="lt1"/>
              </a:solidFill>
              <a:latin typeface="Arial"/>
              <a:ea typeface="Arial"/>
              <a:cs typeface="Arial"/>
              <a:sym typeface="Arial"/>
            </a:endParaRPr>
          </a:p>
        </p:txBody>
      </p:sp>
      <p:pic>
        <p:nvPicPr>
          <p:cNvPr id="410" name="Google Shape;410;p56"/>
          <p:cNvPicPr preferRelativeResize="0"/>
          <p:nvPr/>
        </p:nvPicPr>
        <p:blipFill>
          <a:blip r:embed="rId3">
            <a:alphaModFix/>
          </a:blip>
          <a:stretch>
            <a:fillRect/>
          </a:stretch>
        </p:blipFill>
        <p:spPr>
          <a:xfrm>
            <a:off x="609600" y="1130880"/>
            <a:ext cx="7724775" cy="1790700"/>
          </a:xfrm>
          <a:prstGeom prst="rect">
            <a:avLst/>
          </a:prstGeom>
          <a:noFill/>
          <a:ln>
            <a:noFill/>
          </a:ln>
        </p:spPr>
      </p:pic>
      <p:sp>
        <p:nvSpPr>
          <p:cNvPr id="411" name="Google Shape;411;p56"/>
          <p:cNvSpPr txBox="1"/>
          <p:nvPr/>
        </p:nvSpPr>
        <p:spPr>
          <a:xfrm>
            <a:off x="2472825" y="3165225"/>
            <a:ext cx="1318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Conv 1</a:t>
            </a:r>
            <a:endParaRPr/>
          </a:p>
        </p:txBody>
      </p:sp>
      <p:sp>
        <p:nvSpPr>
          <p:cNvPr id="412" name="Google Shape;412;p56"/>
          <p:cNvSpPr txBox="1"/>
          <p:nvPr/>
        </p:nvSpPr>
        <p:spPr>
          <a:xfrm>
            <a:off x="4097200" y="3164500"/>
            <a:ext cx="1318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Conv 2</a:t>
            </a:r>
            <a:endParaRPr/>
          </a:p>
        </p:txBody>
      </p:sp>
      <p:sp>
        <p:nvSpPr>
          <p:cNvPr id="413" name="Google Shape;413;p56"/>
          <p:cNvSpPr txBox="1"/>
          <p:nvPr/>
        </p:nvSpPr>
        <p:spPr>
          <a:xfrm>
            <a:off x="5721575" y="3163775"/>
            <a:ext cx="1318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Conv 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CNN Features: Interpretability</a:t>
            </a:r>
            <a:endParaRPr sz="2000">
              <a:solidFill>
                <a:schemeClr val="lt1"/>
              </a:solidFill>
              <a:latin typeface="Arial"/>
              <a:ea typeface="Arial"/>
              <a:cs typeface="Arial"/>
              <a:sym typeface="Arial"/>
            </a:endParaRPr>
          </a:p>
        </p:txBody>
      </p:sp>
      <p:sp>
        <p:nvSpPr>
          <p:cNvPr id="419" name="Google Shape;419;p57"/>
          <p:cNvSpPr txBox="1"/>
          <p:nvPr/>
        </p:nvSpPr>
        <p:spPr>
          <a:xfrm>
            <a:off x="221950" y="1242875"/>
            <a:ext cx="8428200" cy="430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1. Saliency Maps (Simonyan et al., 2013)</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i="1" lang="en-US" sz="1100">
                <a:solidFill>
                  <a:schemeClr val="dk1"/>
                </a:solidFill>
              </a:rPr>
              <a:t>Highlights which pixels most affect the output by computing input gradients.</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US" sz="1100" u="sng">
                <a:solidFill>
                  <a:schemeClr val="hlink"/>
                </a:solidFill>
                <a:hlinkClick r:id="rId3"/>
              </a:rPr>
              <a:t>https://arxiv.org/abs/1312.6034</a:t>
            </a:r>
            <a:br>
              <a:rPr i="1" lang="en-US" sz="1100">
                <a:solidFill>
                  <a:schemeClr val="dk1"/>
                </a:solidFill>
              </a:rPr>
            </a:br>
            <a:endParaRPr b="1" sz="1300">
              <a:solidFill>
                <a:schemeClr val="dk1"/>
              </a:solidFill>
            </a:endParaRPr>
          </a:p>
          <a:p>
            <a:pPr indent="0" lvl="0" marL="0" rtl="0" algn="l">
              <a:lnSpc>
                <a:spcPct val="115000"/>
              </a:lnSpc>
              <a:spcBef>
                <a:spcPts val="1400"/>
              </a:spcBef>
              <a:spcAft>
                <a:spcPts val="0"/>
              </a:spcAft>
              <a:buNone/>
            </a:pPr>
            <a:r>
              <a:rPr b="1" lang="en-US" sz="1300">
                <a:solidFill>
                  <a:schemeClr val="dk1"/>
                </a:solidFill>
              </a:rPr>
              <a:t>🔮 2. DeepDream (Google, 2015)</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i="1" lang="en-US" sz="1100">
                <a:solidFill>
                  <a:schemeClr val="dk1"/>
                </a:solidFill>
              </a:rPr>
              <a:t>Visualizes what excites neurons using gradient ascent on input images.</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US" sz="1100" u="sng">
                <a:solidFill>
                  <a:schemeClr val="hlink"/>
                </a:solidFill>
                <a:hlinkClick r:id="rId4"/>
              </a:rPr>
              <a:t>https://research.google/blog/inceptionism-going-deeper-into-neural-networks/</a:t>
            </a:r>
            <a:endParaRPr i="1" sz="1100">
              <a:solidFill>
                <a:schemeClr val="dk1"/>
              </a:solidFill>
            </a:endParaRPr>
          </a:p>
          <a:p>
            <a:pPr indent="0" lvl="0" marL="0" rtl="0" algn="l">
              <a:lnSpc>
                <a:spcPct val="115000"/>
              </a:lnSpc>
              <a:spcBef>
                <a:spcPts val="1200"/>
              </a:spcBef>
              <a:spcAft>
                <a:spcPts val="0"/>
              </a:spcAft>
              <a:buNone/>
            </a:pPr>
            <a:r>
              <a:t/>
            </a:r>
            <a:endParaRPr i="1" sz="1100">
              <a:solidFill>
                <a:schemeClr val="dk1"/>
              </a:solidFill>
            </a:endParaRPr>
          </a:p>
          <a:p>
            <a:pPr indent="0" lvl="0" marL="0" rtl="0" algn="l">
              <a:lnSpc>
                <a:spcPct val="115000"/>
              </a:lnSpc>
              <a:spcBef>
                <a:spcPts val="1400"/>
              </a:spcBef>
              <a:spcAft>
                <a:spcPts val="0"/>
              </a:spcAft>
              <a:buNone/>
            </a:pPr>
            <a:r>
              <a:rPr b="1" lang="en-US" sz="1300">
                <a:solidFill>
                  <a:schemeClr val="dk1"/>
                </a:solidFill>
              </a:rPr>
              <a:t>🔥 3. Grad-CAM (Selvaraju et al., 2017)</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i="1" lang="en-US" sz="1100">
                <a:solidFill>
                  <a:schemeClr val="dk1"/>
                </a:solidFill>
              </a:rPr>
              <a:t>Generates class-specific heatmaps by weighting convolutional feature maps with gradients.</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US" sz="1100" u="sng">
                <a:solidFill>
                  <a:schemeClr val="hlink"/>
                </a:solidFill>
                <a:hlinkClick r:id="rId5"/>
              </a:rPr>
              <a:t>https://arxiv.org/abs/1610.02391</a:t>
            </a:r>
            <a:endParaRPr i="1" sz="1100">
              <a:solidFill>
                <a:schemeClr val="dk1"/>
              </a:solidFill>
            </a:endParaRPr>
          </a:p>
          <a:p>
            <a:pPr indent="0" lvl="0" marL="457200" rtl="0" algn="l">
              <a:lnSpc>
                <a:spcPct val="115000"/>
              </a:lnSpc>
              <a:spcBef>
                <a:spcPts val="1200"/>
              </a:spcBef>
              <a:spcAft>
                <a:spcPts val="0"/>
              </a:spcAft>
              <a:buNone/>
            </a:pPr>
            <a:r>
              <a:t/>
            </a:r>
            <a:endParaRPr i="1" sz="1100">
              <a:solidFill>
                <a:schemeClr val="dk1"/>
              </a:solidFill>
            </a:endParaRPr>
          </a:p>
          <a:p>
            <a:pPr indent="0" lvl="0" marL="0" rtl="0" algn="l">
              <a:lnSpc>
                <a:spcPct val="115000"/>
              </a:lnSpc>
              <a:spcBef>
                <a:spcPts val="1200"/>
              </a:spcBef>
              <a:spcAft>
                <a:spcPts val="1200"/>
              </a:spcAft>
              <a:buNone/>
            </a:pPr>
            <a:br>
              <a:rPr i="1" lang="en-US" sz="1100">
                <a:solidFill>
                  <a:schemeClr val="dk1"/>
                </a:solidFill>
              </a:rPr>
            </a:br>
            <a:endParaRPr i="1" sz="11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CNN Features: Interpretability</a:t>
            </a:r>
            <a:endParaRPr sz="2000">
              <a:solidFill>
                <a:schemeClr val="lt1"/>
              </a:solidFill>
              <a:latin typeface="Arial"/>
              <a:ea typeface="Arial"/>
              <a:cs typeface="Arial"/>
              <a:sym typeface="Arial"/>
            </a:endParaRPr>
          </a:p>
        </p:txBody>
      </p:sp>
      <p:sp>
        <p:nvSpPr>
          <p:cNvPr id="425" name="Google Shape;425;p58"/>
          <p:cNvSpPr txBox="1"/>
          <p:nvPr/>
        </p:nvSpPr>
        <p:spPr>
          <a:xfrm>
            <a:off x="144250" y="1265075"/>
            <a:ext cx="7718100" cy="149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1. Saliency Maps (Simonyan et al., 2013)</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Goal</a:t>
            </a:r>
            <a:r>
              <a:rPr lang="en-US" sz="1100">
                <a:solidFill>
                  <a:schemeClr val="dk1"/>
                </a:solidFill>
              </a:rPr>
              <a:t>: Identify </a:t>
            </a:r>
            <a:r>
              <a:rPr b="1" lang="en-US" sz="1100">
                <a:solidFill>
                  <a:schemeClr val="dk1"/>
                </a:solidFill>
              </a:rPr>
              <a:t>which pixels in an input image</a:t>
            </a:r>
            <a:r>
              <a:rPr lang="en-US" sz="1100">
                <a:solidFill>
                  <a:schemeClr val="dk1"/>
                </a:solidFill>
              </a:rPr>
              <a:t> are most responsible for a model’s prediction for a given class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Compute the </a:t>
            </a:r>
            <a:r>
              <a:rPr b="1" lang="en-US" sz="1100">
                <a:solidFill>
                  <a:schemeClr val="dk1"/>
                </a:solidFill>
              </a:rPr>
              <a:t>gradient of the output score (for a given class)</a:t>
            </a:r>
            <a:r>
              <a:rPr lang="en-US" sz="1100">
                <a:solidFill>
                  <a:schemeClr val="dk1"/>
                </a:solidFill>
              </a:rPr>
              <a:t> with respect to each pixel in the </a:t>
            </a:r>
            <a:r>
              <a:rPr b="1" lang="en-US" sz="1100">
                <a:solidFill>
                  <a:schemeClr val="dk1"/>
                </a:solidFill>
              </a:rPr>
              <a:t>input image</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This tells you: </a:t>
            </a:r>
            <a:r>
              <a:rPr lang="en-US" sz="1200">
                <a:solidFill>
                  <a:srgbClr val="0E0E0E"/>
                </a:solidFill>
              </a:rPr>
              <a:t>“If I change this pixel slightly, how much does the class score change?”</a:t>
            </a:r>
            <a:endParaRPr sz="1200">
              <a:solidFill>
                <a:srgbClr val="0E0E0E"/>
              </a:solidFill>
            </a:endParaRPr>
          </a:p>
          <a:p>
            <a:pPr indent="0" lvl="0" marL="457200" rtl="0" algn="l">
              <a:lnSpc>
                <a:spcPct val="115000"/>
              </a:lnSpc>
              <a:spcBef>
                <a:spcPts val="1200"/>
              </a:spcBef>
              <a:spcAft>
                <a:spcPts val="1200"/>
              </a:spcAft>
              <a:buNone/>
            </a:pPr>
            <a:r>
              <a:t/>
            </a:r>
            <a:endParaRPr sz="1100">
              <a:solidFill>
                <a:schemeClr val="dk1"/>
              </a:solidFill>
            </a:endParaRPr>
          </a:p>
        </p:txBody>
      </p:sp>
      <p:pic>
        <p:nvPicPr>
          <p:cNvPr id="426" name="Google Shape;426;p58"/>
          <p:cNvPicPr preferRelativeResize="0"/>
          <p:nvPr/>
        </p:nvPicPr>
        <p:blipFill>
          <a:blip r:embed="rId3">
            <a:alphaModFix/>
          </a:blip>
          <a:stretch>
            <a:fillRect/>
          </a:stretch>
        </p:blipFill>
        <p:spPr>
          <a:xfrm>
            <a:off x="685075" y="2527375"/>
            <a:ext cx="2808739" cy="2233825"/>
          </a:xfrm>
          <a:prstGeom prst="rect">
            <a:avLst/>
          </a:prstGeom>
          <a:noFill/>
          <a:ln>
            <a:noFill/>
          </a:ln>
        </p:spPr>
      </p:pic>
      <p:sp>
        <p:nvSpPr>
          <p:cNvPr id="427" name="Google Shape;427;p58"/>
          <p:cNvSpPr txBox="1"/>
          <p:nvPr/>
        </p:nvSpPr>
        <p:spPr>
          <a:xfrm>
            <a:off x="3718175" y="2491300"/>
            <a:ext cx="4591200" cy="24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US" sz="1300">
                <a:solidFill>
                  <a:schemeClr val="dk1"/>
                </a:solidFill>
              </a:rPr>
              <a:t>Algorithm</a:t>
            </a:r>
            <a:endParaRPr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Forward pass the input image to compute class scores.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Compute the </a:t>
            </a:r>
            <a:r>
              <a:rPr b="1" lang="en-US" sz="1100">
                <a:solidFill>
                  <a:schemeClr val="dk1"/>
                </a:solidFill>
              </a:rPr>
              <a:t>gradient of the target class score w.r.t. the input image</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resulting gradient indicates how changes in each pixel would affect the class score.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Take the </a:t>
            </a:r>
            <a:r>
              <a:rPr b="1" lang="en-US" sz="1100">
                <a:solidFill>
                  <a:schemeClr val="dk1"/>
                </a:solidFill>
              </a:rPr>
              <a:t>absolute value</a:t>
            </a:r>
            <a:r>
              <a:rPr lang="en-US" sz="1100">
                <a:solidFill>
                  <a:schemeClr val="dk1"/>
                </a:solidFill>
              </a:rPr>
              <a:t> or </a:t>
            </a:r>
            <a:r>
              <a:rPr b="1" lang="en-US" sz="1100">
                <a:solidFill>
                  <a:schemeClr val="dk1"/>
                </a:solidFill>
              </a:rPr>
              <a:t>maximum across channels</a:t>
            </a:r>
            <a:r>
              <a:rPr lang="en-US" sz="1100">
                <a:solidFill>
                  <a:schemeClr val="dk1"/>
                </a:solidFill>
              </a:rPr>
              <a:t> to generate the saliency map.</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Optionally normalize and visualize as a grayscale or heatmap overlay.</a:t>
            </a:r>
            <a:br>
              <a:rPr lang="en-US" sz="1100">
                <a:solidFill>
                  <a:schemeClr val="dk1"/>
                </a:solidFill>
              </a:rPr>
            </a:br>
            <a:endParaRPr sz="1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CNN Features: Interpretability</a:t>
            </a:r>
            <a:endParaRPr sz="2000">
              <a:solidFill>
                <a:schemeClr val="lt1"/>
              </a:solidFill>
              <a:latin typeface="Arial"/>
              <a:ea typeface="Arial"/>
              <a:cs typeface="Arial"/>
              <a:sym typeface="Arial"/>
            </a:endParaRPr>
          </a:p>
        </p:txBody>
      </p:sp>
      <p:pic>
        <p:nvPicPr>
          <p:cNvPr id="433" name="Google Shape;433;p59"/>
          <p:cNvPicPr preferRelativeResize="0"/>
          <p:nvPr/>
        </p:nvPicPr>
        <p:blipFill>
          <a:blip r:embed="rId3">
            <a:alphaModFix/>
          </a:blip>
          <a:stretch>
            <a:fillRect/>
          </a:stretch>
        </p:blipFill>
        <p:spPr>
          <a:xfrm>
            <a:off x="246725" y="1786675"/>
            <a:ext cx="5134948" cy="2141700"/>
          </a:xfrm>
          <a:prstGeom prst="rect">
            <a:avLst/>
          </a:prstGeom>
          <a:noFill/>
          <a:ln>
            <a:noFill/>
          </a:ln>
        </p:spPr>
      </p:pic>
      <p:sp>
        <p:nvSpPr>
          <p:cNvPr id="434" name="Google Shape;434;p59"/>
          <p:cNvSpPr txBox="1"/>
          <p:nvPr/>
        </p:nvSpPr>
        <p:spPr>
          <a:xfrm>
            <a:off x="5578900" y="3061288"/>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Q: “What would be the image that would maximize the activation of this filter ?”</a:t>
            </a:r>
            <a:endParaRPr/>
          </a:p>
        </p:txBody>
      </p:sp>
      <p:sp>
        <p:nvSpPr>
          <p:cNvPr id="435" name="Google Shape;435;p59"/>
          <p:cNvSpPr txBox="1"/>
          <p:nvPr/>
        </p:nvSpPr>
        <p:spPr>
          <a:xfrm>
            <a:off x="246725" y="11208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rPr>
              <a:t>🔮 2. DeepDream (Google, 2015)</a:t>
            </a:r>
            <a:endParaRPr b="1" sz="1300">
              <a:solidFill>
                <a:schemeClr val="dk1"/>
              </a:solidFill>
            </a:endParaRPr>
          </a:p>
        </p:txBody>
      </p:sp>
      <p:sp>
        <p:nvSpPr>
          <p:cNvPr id="436" name="Google Shape;436;p59"/>
          <p:cNvSpPr txBox="1"/>
          <p:nvPr/>
        </p:nvSpPr>
        <p:spPr>
          <a:xfrm>
            <a:off x="5545575" y="1906213"/>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output of a filter applied to an image gives you the feature map, but it doesn’t tell you anything about what the filter learned.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CNN Features: Interpretability</a:t>
            </a:r>
            <a:endParaRPr sz="2000">
              <a:solidFill>
                <a:schemeClr val="lt1"/>
              </a:solidFill>
              <a:latin typeface="Arial"/>
              <a:ea typeface="Arial"/>
              <a:cs typeface="Arial"/>
              <a:sym typeface="Arial"/>
            </a:endParaRPr>
          </a:p>
        </p:txBody>
      </p:sp>
      <p:sp>
        <p:nvSpPr>
          <p:cNvPr id="442" name="Google Shape;442;p60"/>
          <p:cNvSpPr txBox="1"/>
          <p:nvPr/>
        </p:nvSpPr>
        <p:spPr>
          <a:xfrm>
            <a:off x="246725" y="11208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rPr>
              <a:t>🔮 2. DeepDream (Google, 2015)</a:t>
            </a:r>
            <a:endParaRPr b="1" sz="1300">
              <a:solidFill>
                <a:schemeClr val="dk1"/>
              </a:solidFill>
            </a:endParaRPr>
          </a:p>
        </p:txBody>
      </p:sp>
      <p:sp>
        <p:nvSpPr>
          <p:cNvPr id="443" name="Google Shape;443;p60"/>
          <p:cNvSpPr txBox="1"/>
          <p:nvPr/>
        </p:nvSpPr>
        <p:spPr>
          <a:xfrm>
            <a:off x="5601100" y="2428738"/>
            <a:ext cx="300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US"/>
              <a:t>Start with a random pixel image and the already </a:t>
            </a:r>
            <a:r>
              <a:rPr lang="en-US"/>
              <a:t>trained</a:t>
            </a:r>
            <a:r>
              <a:rPr lang="en-US"/>
              <a:t> network filters</a:t>
            </a:r>
            <a:endParaRPr/>
          </a:p>
        </p:txBody>
      </p:sp>
      <p:sp>
        <p:nvSpPr>
          <p:cNvPr id="444" name="Google Shape;444;p60"/>
          <p:cNvSpPr txBox="1"/>
          <p:nvPr/>
        </p:nvSpPr>
        <p:spPr>
          <a:xfrm>
            <a:off x="5545575" y="190621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Maximize ? -&gt; Optimization !</a:t>
            </a:r>
            <a:endParaRPr/>
          </a:p>
        </p:txBody>
      </p:sp>
      <p:pic>
        <p:nvPicPr>
          <p:cNvPr id="445" name="Google Shape;445;p60"/>
          <p:cNvPicPr preferRelativeResize="0"/>
          <p:nvPr/>
        </p:nvPicPr>
        <p:blipFill>
          <a:blip r:embed="rId3">
            <a:alphaModFix/>
          </a:blip>
          <a:stretch>
            <a:fillRect/>
          </a:stretch>
        </p:blipFill>
        <p:spPr>
          <a:xfrm>
            <a:off x="152400" y="1658100"/>
            <a:ext cx="5240775" cy="3092288"/>
          </a:xfrm>
          <a:prstGeom prst="rect">
            <a:avLst/>
          </a:prstGeom>
          <a:noFill/>
          <a:ln>
            <a:noFill/>
          </a:ln>
        </p:spPr>
      </p:pic>
      <p:sp>
        <p:nvSpPr>
          <p:cNvPr id="446" name="Google Shape;446;p60"/>
          <p:cNvSpPr txBox="1"/>
          <p:nvPr/>
        </p:nvSpPr>
        <p:spPr>
          <a:xfrm>
            <a:off x="5601100" y="33823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How would iteratively modifying these pixels would affect the feature maps out of any filter of </a:t>
            </a:r>
            <a:r>
              <a:rPr lang="en-US"/>
              <a:t>the network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a:t>
            </a:r>
            <a:endParaRPr sz="2000">
              <a:solidFill>
                <a:schemeClr val="lt1"/>
              </a:solidFill>
              <a:latin typeface="Arial"/>
              <a:ea typeface="Arial"/>
              <a:cs typeface="Arial"/>
              <a:sym typeface="Arial"/>
            </a:endParaRPr>
          </a:p>
        </p:txBody>
      </p:sp>
      <p:sp>
        <p:nvSpPr>
          <p:cNvPr id="72" name="Google Shape;72;p16"/>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6"/>
          <p:cNvSpPr txBox="1"/>
          <p:nvPr/>
        </p:nvSpPr>
        <p:spPr>
          <a:xfrm>
            <a:off x="4451100" y="923200"/>
            <a:ext cx="4202100" cy="324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Massive growth in visual data:</a:t>
            </a:r>
            <a:endParaRPr/>
          </a:p>
          <a:p>
            <a:pPr indent="0" lvl="0" marL="457200" rtl="0" algn="l">
              <a:spcBef>
                <a:spcPts val="0"/>
              </a:spcBef>
              <a:spcAft>
                <a:spcPts val="0"/>
              </a:spcAft>
              <a:buNone/>
            </a:pPr>
            <a:r>
              <a:t/>
            </a:r>
            <a:endParaRPr/>
          </a:p>
          <a:p>
            <a:pPr indent="-317500" lvl="0" marL="914400" rtl="0" algn="l">
              <a:spcBef>
                <a:spcPts val="0"/>
              </a:spcBef>
              <a:spcAft>
                <a:spcPts val="0"/>
              </a:spcAft>
              <a:buSzPts val="1400"/>
              <a:buChar char="●"/>
            </a:pPr>
            <a:r>
              <a:rPr lang="en-US"/>
              <a:t>500 hours of video are uploaded to YouTube every minute.</a:t>
            </a:r>
            <a:endParaRPr/>
          </a:p>
          <a:p>
            <a:pPr indent="0" lvl="0" marL="457200" rtl="0" algn="l">
              <a:spcBef>
                <a:spcPts val="0"/>
              </a:spcBef>
              <a:spcAft>
                <a:spcPts val="0"/>
              </a:spcAft>
              <a:buNone/>
            </a:pPr>
            <a:r>
              <a:t/>
            </a:r>
            <a:endParaRPr/>
          </a:p>
          <a:p>
            <a:pPr indent="-317500" lvl="0" marL="914400" rtl="0" algn="l">
              <a:spcBef>
                <a:spcPts val="0"/>
              </a:spcBef>
              <a:spcAft>
                <a:spcPts val="0"/>
              </a:spcAft>
              <a:buSzPts val="1400"/>
              <a:buChar char="●"/>
            </a:pPr>
            <a:r>
              <a:rPr lang="en-US" sz="1350">
                <a:solidFill>
                  <a:schemeClr val="dk1"/>
                </a:solidFill>
                <a:highlight>
                  <a:srgbClr val="FFFFFF"/>
                </a:highlight>
              </a:rPr>
              <a:t>TikTok </a:t>
            </a:r>
            <a:r>
              <a:rPr lang="en-US">
                <a:solidFill>
                  <a:schemeClr val="dk1"/>
                </a:solidFill>
              </a:rPr>
              <a:t>has over 1 billion monthly active users that spend 1.5 hours on average per day.</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914400" rtl="0" algn="l">
              <a:spcBef>
                <a:spcPts val="0"/>
              </a:spcBef>
              <a:spcAft>
                <a:spcPts val="0"/>
              </a:spcAft>
              <a:buSzPts val="1400"/>
              <a:buChar char="●"/>
            </a:pPr>
            <a:r>
              <a:rPr lang="en-US"/>
              <a:t>100 million post and 1 billion stories are uploaded to Instagram every day.</a:t>
            </a:r>
            <a:endParaRPr/>
          </a:p>
          <a:p>
            <a:pPr indent="0" lvl="0" marL="457200" rtl="0" algn="l">
              <a:spcBef>
                <a:spcPts val="0"/>
              </a:spcBef>
              <a:spcAft>
                <a:spcPts val="0"/>
              </a:spcAft>
              <a:buNone/>
            </a:pPr>
            <a:r>
              <a:t/>
            </a:r>
            <a:endParaRPr/>
          </a:p>
          <a:p>
            <a:pPr indent="-317500" lvl="0" marL="914400" rtl="0" algn="l">
              <a:spcBef>
                <a:spcPts val="0"/>
              </a:spcBef>
              <a:spcAft>
                <a:spcPts val="0"/>
              </a:spcAft>
              <a:buSzPts val="1400"/>
              <a:buChar char="●"/>
            </a:pPr>
            <a:r>
              <a:rPr lang="en-US"/>
              <a:t>There are cameras everywhere.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Techniques and ideas can be used in other types of ordered data.</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People create and share visual data </a:t>
            </a:r>
            <a:r>
              <a:rPr lang="en-US"/>
              <a:t>continuously</a:t>
            </a:r>
            <a:r>
              <a:rPr lang="en-US"/>
              <a: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74" name="Google Shape;74;p16"/>
          <p:cNvPicPr preferRelativeResize="0"/>
          <p:nvPr/>
        </p:nvPicPr>
        <p:blipFill>
          <a:blip r:embed="rId3">
            <a:alphaModFix/>
          </a:blip>
          <a:stretch>
            <a:fillRect/>
          </a:stretch>
        </p:blipFill>
        <p:spPr>
          <a:xfrm>
            <a:off x="304800" y="1363875"/>
            <a:ext cx="4202100" cy="23647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CNN Features: Interpretability</a:t>
            </a:r>
            <a:endParaRPr sz="2000">
              <a:solidFill>
                <a:schemeClr val="lt1"/>
              </a:solidFill>
              <a:latin typeface="Arial"/>
              <a:ea typeface="Arial"/>
              <a:cs typeface="Arial"/>
              <a:sym typeface="Arial"/>
            </a:endParaRPr>
          </a:p>
        </p:txBody>
      </p:sp>
      <p:sp>
        <p:nvSpPr>
          <p:cNvPr id="452" name="Google Shape;452;p61"/>
          <p:cNvSpPr txBox="1"/>
          <p:nvPr/>
        </p:nvSpPr>
        <p:spPr>
          <a:xfrm>
            <a:off x="246725" y="11208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rPr>
              <a:t>🔮 2. DeepDream (Google, 2015)</a:t>
            </a:r>
            <a:endParaRPr b="1" sz="1300">
              <a:solidFill>
                <a:schemeClr val="dk1"/>
              </a:solidFill>
            </a:endParaRPr>
          </a:p>
        </p:txBody>
      </p:sp>
      <p:sp>
        <p:nvSpPr>
          <p:cNvPr id="453" name="Google Shape;453;p61"/>
          <p:cNvSpPr txBox="1"/>
          <p:nvPr/>
        </p:nvSpPr>
        <p:spPr>
          <a:xfrm>
            <a:off x="5601100" y="2428738"/>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 We can use gradient descent to compute the optimal pixel distribution that will maximize the activation of the resulting feature map for a given filer</a:t>
            </a:r>
            <a:endParaRPr/>
          </a:p>
        </p:txBody>
      </p:sp>
      <p:sp>
        <p:nvSpPr>
          <p:cNvPr id="454" name="Google Shape;454;p61"/>
          <p:cNvSpPr txBox="1"/>
          <p:nvPr/>
        </p:nvSpPr>
        <p:spPr>
          <a:xfrm>
            <a:off x="5545575" y="190621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55" name="Google Shape;455;p61"/>
          <p:cNvPicPr preferRelativeResize="0"/>
          <p:nvPr/>
        </p:nvPicPr>
        <p:blipFill>
          <a:blip r:embed="rId3">
            <a:alphaModFix/>
          </a:blip>
          <a:stretch>
            <a:fillRect/>
          </a:stretch>
        </p:blipFill>
        <p:spPr>
          <a:xfrm>
            <a:off x="144250" y="1664574"/>
            <a:ext cx="5283599" cy="28632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CNN Features: Interpretability</a:t>
            </a:r>
            <a:endParaRPr sz="2000">
              <a:solidFill>
                <a:schemeClr val="lt1"/>
              </a:solidFill>
              <a:latin typeface="Arial"/>
              <a:ea typeface="Arial"/>
              <a:cs typeface="Arial"/>
              <a:sym typeface="Arial"/>
            </a:endParaRPr>
          </a:p>
        </p:txBody>
      </p:sp>
      <p:sp>
        <p:nvSpPr>
          <p:cNvPr id="461" name="Google Shape;461;p62"/>
          <p:cNvSpPr txBox="1"/>
          <p:nvPr/>
        </p:nvSpPr>
        <p:spPr>
          <a:xfrm>
            <a:off x="246725" y="11208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rPr>
              <a:t>🔮 2. DeepDream (Google, 2015)</a:t>
            </a:r>
            <a:endParaRPr b="1" sz="1300">
              <a:solidFill>
                <a:schemeClr val="dk1"/>
              </a:solidFill>
            </a:endParaRPr>
          </a:p>
        </p:txBody>
      </p:sp>
      <p:sp>
        <p:nvSpPr>
          <p:cNvPr id="462" name="Google Shape;462;p62"/>
          <p:cNvSpPr txBox="1"/>
          <p:nvPr/>
        </p:nvSpPr>
        <p:spPr>
          <a:xfrm>
            <a:off x="5601100" y="2428738"/>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3. And then we can aggregate for all the filters to get the image that would </a:t>
            </a:r>
            <a:endParaRPr/>
          </a:p>
        </p:txBody>
      </p:sp>
      <p:sp>
        <p:nvSpPr>
          <p:cNvPr id="463" name="Google Shape;463;p62"/>
          <p:cNvSpPr txBox="1"/>
          <p:nvPr/>
        </p:nvSpPr>
        <p:spPr>
          <a:xfrm>
            <a:off x="5545575" y="190621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64" name="Google Shape;464;p62"/>
          <p:cNvPicPr preferRelativeResize="0"/>
          <p:nvPr/>
        </p:nvPicPr>
        <p:blipFill>
          <a:blip r:embed="rId3">
            <a:alphaModFix/>
          </a:blip>
          <a:stretch>
            <a:fillRect/>
          </a:stretch>
        </p:blipFill>
        <p:spPr>
          <a:xfrm>
            <a:off x="152400" y="1658100"/>
            <a:ext cx="5240774" cy="277851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CNN Features: Interpretability</a:t>
            </a:r>
            <a:endParaRPr sz="2000">
              <a:solidFill>
                <a:schemeClr val="lt1"/>
              </a:solidFill>
              <a:latin typeface="Arial"/>
              <a:ea typeface="Arial"/>
              <a:cs typeface="Arial"/>
              <a:sym typeface="Arial"/>
            </a:endParaRPr>
          </a:p>
        </p:txBody>
      </p:sp>
      <p:sp>
        <p:nvSpPr>
          <p:cNvPr id="470" name="Google Shape;470;p63"/>
          <p:cNvSpPr txBox="1"/>
          <p:nvPr/>
        </p:nvSpPr>
        <p:spPr>
          <a:xfrm>
            <a:off x="180875" y="1161275"/>
            <a:ext cx="7718100" cy="112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3. Grad-CAM (Selvaraju et al., 2017)</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Goal</a:t>
            </a:r>
            <a:r>
              <a:rPr lang="en-US" sz="1100">
                <a:solidFill>
                  <a:schemeClr val="dk1"/>
                </a:solidFill>
              </a:rPr>
              <a:t>: Identify </a:t>
            </a:r>
            <a:r>
              <a:rPr lang="en-US" sz="1100">
                <a:solidFill>
                  <a:schemeClr val="dk1"/>
                </a:solidFill>
              </a:rPr>
              <a:t>the image regions that most influence a model’s prediction for a specific class.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U</a:t>
            </a:r>
            <a:r>
              <a:rPr lang="en-US" sz="1100">
                <a:solidFill>
                  <a:schemeClr val="dk1"/>
                </a:solidFill>
              </a:rPr>
              <a:t>ses the gradients of the target class flowing into the final convolutional layer to produce a </a:t>
            </a:r>
            <a:r>
              <a:rPr b="1" lang="en-US" sz="1100">
                <a:solidFill>
                  <a:schemeClr val="dk1"/>
                </a:solidFill>
              </a:rPr>
              <a:t>coarse localization heatmap</a:t>
            </a:r>
            <a:r>
              <a:rPr lang="en-US" sz="1100">
                <a:solidFill>
                  <a:schemeClr val="dk1"/>
                </a:solidFill>
              </a:rPr>
              <a:t> that highlights important regions in the input image</a:t>
            </a:r>
            <a:endParaRPr sz="1100">
              <a:solidFill>
                <a:schemeClr val="dk1"/>
              </a:solidFill>
            </a:endParaRPr>
          </a:p>
        </p:txBody>
      </p:sp>
      <p:sp>
        <p:nvSpPr>
          <p:cNvPr id="471" name="Google Shape;471;p63"/>
          <p:cNvSpPr txBox="1"/>
          <p:nvPr/>
        </p:nvSpPr>
        <p:spPr>
          <a:xfrm>
            <a:off x="3315175" y="2463925"/>
            <a:ext cx="5226900" cy="24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US" sz="1300">
                <a:solidFill>
                  <a:schemeClr val="dk1"/>
                </a:solidFill>
              </a:rPr>
              <a:t>Algorithm</a:t>
            </a:r>
            <a:endParaRPr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Forward pass</a:t>
            </a:r>
            <a:r>
              <a:rPr lang="en-US" sz="1100">
                <a:solidFill>
                  <a:schemeClr val="dk1"/>
                </a:solidFill>
              </a:rPr>
              <a:t> the image through the network to get the raw class scores (pre-softmax).</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Compute gradients</a:t>
            </a:r>
            <a:r>
              <a:rPr lang="en-US" sz="1100">
                <a:solidFill>
                  <a:schemeClr val="dk1"/>
                </a:solidFill>
              </a:rPr>
              <a:t> of the class score (e.g., for class “cat”) w</a:t>
            </a:r>
            <a:r>
              <a:rPr b="1" lang="en-US" sz="1100">
                <a:solidFill>
                  <a:schemeClr val="dk1"/>
                </a:solidFill>
              </a:rPr>
              <a:t>.r.t. the feature maps of the last convolutional layer</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Global average pool</a:t>
            </a:r>
            <a:r>
              <a:rPr lang="en-US" sz="1100">
                <a:solidFill>
                  <a:schemeClr val="dk1"/>
                </a:solidFill>
              </a:rPr>
              <a:t> the gradients across spatial dimensions (height and width) to get one weight per channel — representing neuron importance.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Weight</a:t>
            </a:r>
            <a:r>
              <a:rPr lang="en-US" sz="1100">
                <a:solidFill>
                  <a:schemeClr val="dk1"/>
                </a:solidFill>
              </a:rPr>
              <a:t> the forward feature maps by these importance scores.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Apply ReLU</a:t>
            </a:r>
            <a:r>
              <a:rPr lang="en-US" sz="1100">
                <a:solidFill>
                  <a:schemeClr val="dk1"/>
                </a:solidFill>
              </a:rPr>
              <a:t> to the weighted sum to retain only the positively influencing</a:t>
            </a:r>
            <a:r>
              <a:rPr lang="en-US" sz="1100">
                <a:solidFill>
                  <a:schemeClr val="dk1"/>
                </a:solidFill>
              </a:rPr>
              <a:t> </a:t>
            </a:r>
            <a:r>
              <a:rPr lang="en-US" sz="1100">
                <a:solidFill>
                  <a:schemeClr val="dk1"/>
                </a:solidFill>
              </a:rPr>
              <a:t>features.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Upsample</a:t>
            </a:r>
            <a:r>
              <a:rPr lang="en-US" sz="1100">
                <a:solidFill>
                  <a:schemeClr val="dk1"/>
                </a:solidFill>
              </a:rPr>
              <a:t> the resulting heatmap to the input image size for visualization.</a:t>
            </a:r>
            <a:endParaRPr sz="1100">
              <a:solidFill>
                <a:schemeClr val="dk1"/>
              </a:solidFill>
            </a:endParaRPr>
          </a:p>
        </p:txBody>
      </p:sp>
      <p:pic>
        <p:nvPicPr>
          <p:cNvPr id="472" name="Google Shape;472;p63"/>
          <p:cNvPicPr preferRelativeResize="0"/>
          <p:nvPr/>
        </p:nvPicPr>
        <p:blipFill>
          <a:blip r:embed="rId3">
            <a:alphaModFix/>
          </a:blip>
          <a:stretch>
            <a:fillRect/>
          </a:stretch>
        </p:blipFill>
        <p:spPr>
          <a:xfrm>
            <a:off x="671650" y="2567513"/>
            <a:ext cx="2387025" cy="2387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4"/>
          <p:cNvPicPr preferRelativeResize="0"/>
          <p:nvPr/>
        </p:nvPicPr>
        <p:blipFill>
          <a:blip r:embed="rId3">
            <a:alphaModFix/>
          </a:blip>
          <a:stretch>
            <a:fillRect/>
          </a:stretch>
        </p:blipFill>
        <p:spPr>
          <a:xfrm>
            <a:off x="355100" y="2571725"/>
            <a:ext cx="5002175" cy="2400676"/>
          </a:xfrm>
          <a:prstGeom prst="rect">
            <a:avLst/>
          </a:prstGeom>
          <a:noFill/>
          <a:ln>
            <a:noFill/>
          </a:ln>
        </p:spPr>
      </p:pic>
      <p:sp>
        <p:nvSpPr>
          <p:cNvPr id="478" name="Google Shape;478;p64"/>
          <p:cNvSpPr txBox="1"/>
          <p:nvPr/>
        </p:nvSpPr>
        <p:spPr>
          <a:xfrm>
            <a:off x="5637250" y="3856250"/>
            <a:ext cx="325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https://adataodyssey.com/grad-cam/</a:t>
            </a:r>
            <a:endParaRPr/>
          </a:p>
          <a:p>
            <a:pPr indent="0" lvl="0" marL="0" rtl="0" algn="l">
              <a:spcBef>
                <a:spcPts val="0"/>
              </a:spcBef>
              <a:spcAft>
                <a:spcPts val="0"/>
              </a:spcAft>
              <a:buNone/>
            </a:pPr>
            <a:r>
              <a:t/>
            </a:r>
            <a:endParaRPr/>
          </a:p>
        </p:txBody>
      </p:sp>
      <p:pic>
        <p:nvPicPr>
          <p:cNvPr id="479" name="Google Shape;479;p64"/>
          <p:cNvPicPr preferRelativeResize="0"/>
          <p:nvPr/>
        </p:nvPicPr>
        <p:blipFill>
          <a:blip r:embed="rId5">
            <a:alphaModFix/>
          </a:blip>
          <a:stretch>
            <a:fillRect/>
          </a:stretch>
        </p:blipFill>
        <p:spPr>
          <a:xfrm>
            <a:off x="3445695" y="931883"/>
            <a:ext cx="4426680" cy="1859800"/>
          </a:xfrm>
          <a:prstGeom prst="rect">
            <a:avLst/>
          </a:prstGeom>
          <a:noFill/>
          <a:ln>
            <a:noFill/>
          </a:ln>
        </p:spPr>
      </p:pic>
      <p:pic>
        <p:nvPicPr>
          <p:cNvPr id="480" name="Google Shape;480;p64"/>
          <p:cNvPicPr preferRelativeResize="0"/>
          <p:nvPr/>
        </p:nvPicPr>
        <p:blipFill>
          <a:blip r:embed="rId6">
            <a:alphaModFix/>
          </a:blip>
          <a:stretch>
            <a:fillRect/>
          </a:stretch>
        </p:blipFill>
        <p:spPr>
          <a:xfrm>
            <a:off x="750900" y="1189417"/>
            <a:ext cx="2354076" cy="1344725"/>
          </a:xfrm>
          <a:prstGeom prst="rect">
            <a:avLst/>
          </a:prstGeom>
          <a:noFill/>
          <a:ln>
            <a:noFill/>
          </a:ln>
        </p:spPr>
      </p:pic>
      <p:sp>
        <p:nvSpPr>
          <p:cNvPr id="481" name="Google Shape;481;p6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CNN Features: Interpretability</a:t>
            </a:r>
            <a:endParaRPr sz="2000">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65"/>
          <p:cNvPicPr preferRelativeResize="0"/>
          <p:nvPr/>
        </p:nvPicPr>
        <p:blipFill>
          <a:blip r:embed="rId3">
            <a:alphaModFix/>
          </a:blip>
          <a:stretch>
            <a:fillRect/>
          </a:stretch>
        </p:blipFill>
        <p:spPr>
          <a:xfrm>
            <a:off x="746075" y="1606100"/>
            <a:ext cx="7153275" cy="2895600"/>
          </a:xfrm>
          <a:prstGeom prst="rect">
            <a:avLst/>
          </a:prstGeom>
          <a:noFill/>
          <a:ln>
            <a:noFill/>
          </a:ln>
        </p:spPr>
      </p:pic>
      <p:sp>
        <p:nvSpPr>
          <p:cNvPr id="487" name="Google Shape;487;p6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CNN Features: Interpretability</a:t>
            </a:r>
            <a:endParaRPr sz="2000">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Practice: Visualize what CNN learns</a:t>
            </a:r>
            <a:endParaRPr sz="2000">
              <a:solidFill>
                <a:schemeClr val="lt1"/>
              </a:solidFill>
              <a:latin typeface="Arial"/>
              <a:ea typeface="Arial"/>
              <a:cs typeface="Arial"/>
              <a:sym typeface="Arial"/>
            </a:endParaRPr>
          </a:p>
        </p:txBody>
      </p:sp>
      <p:pic>
        <p:nvPicPr>
          <p:cNvPr id="493" name="Google Shape;493;p66"/>
          <p:cNvPicPr preferRelativeResize="0"/>
          <p:nvPr/>
        </p:nvPicPr>
        <p:blipFill>
          <a:blip r:embed="rId3">
            <a:alphaModFix/>
          </a:blip>
          <a:stretch>
            <a:fillRect/>
          </a:stretch>
        </p:blipFill>
        <p:spPr>
          <a:xfrm>
            <a:off x="1714500" y="1188030"/>
            <a:ext cx="5715000" cy="30003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Modern Architectures</a:t>
            </a:r>
            <a:r>
              <a:rPr lang="en-US" sz="2000">
                <a:solidFill>
                  <a:schemeClr val="lt1"/>
                </a:solidFill>
              </a:rPr>
              <a:t>: Revolution on </a:t>
            </a:r>
            <a:r>
              <a:rPr lang="en-US" sz="2000">
                <a:solidFill>
                  <a:schemeClr val="lt1"/>
                </a:solidFill>
              </a:rPr>
              <a:t>Depth</a:t>
            </a:r>
            <a:r>
              <a:rPr lang="en-US" sz="2000">
                <a:solidFill>
                  <a:schemeClr val="lt1"/>
                </a:solidFill>
              </a:rPr>
              <a:t> </a:t>
            </a:r>
            <a:endParaRPr sz="2000">
              <a:solidFill>
                <a:schemeClr val="lt1"/>
              </a:solidFill>
              <a:latin typeface="Arial"/>
              <a:ea typeface="Arial"/>
              <a:cs typeface="Arial"/>
              <a:sym typeface="Arial"/>
            </a:endParaRPr>
          </a:p>
        </p:txBody>
      </p:sp>
      <p:sp>
        <p:nvSpPr>
          <p:cNvPr id="499" name="Google Shape;499;p67"/>
          <p:cNvSpPr txBox="1"/>
          <p:nvPr/>
        </p:nvSpPr>
        <p:spPr>
          <a:xfrm>
            <a:off x="439625" y="4385175"/>
            <a:ext cx="354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Source: https://medium.com/@Lidinwise/the-revolution-of-depth-facf174924f5</a:t>
            </a:r>
            <a:endParaRPr sz="800"/>
          </a:p>
        </p:txBody>
      </p:sp>
      <p:sp>
        <p:nvSpPr>
          <p:cNvPr id="500" name="Google Shape;500;p67"/>
          <p:cNvSpPr txBox="1"/>
          <p:nvPr/>
        </p:nvSpPr>
        <p:spPr>
          <a:xfrm>
            <a:off x="2758600" y="3964013"/>
            <a:ext cx="385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Human Beings : Top-5 Error Rate – 5.1%</a:t>
            </a:r>
            <a:endParaRPr/>
          </a:p>
          <a:p>
            <a:pPr indent="0" lvl="0" marL="0" rtl="0" algn="l">
              <a:spcBef>
                <a:spcPts val="0"/>
              </a:spcBef>
              <a:spcAft>
                <a:spcPts val="0"/>
              </a:spcAft>
              <a:buNone/>
            </a:pPr>
            <a:r>
              <a:t/>
            </a:r>
            <a:endParaRPr/>
          </a:p>
        </p:txBody>
      </p:sp>
      <p:pic>
        <p:nvPicPr>
          <p:cNvPr id="501" name="Google Shape;501;p67"/>
          <p:cNvPicPr preferRelativeResize="0"/>
          <p:nvPr/>
        </p:nvPicPr>
        <p:blipFill>
          <a:blip r:embed="rId3">
            <a:alphaModFix/>
          </a:blip>
          <a:stretch>
            <a:fillRect/>
          </a:stretch>
        </p:blipFill>
        <p:spPr>
          <a:xfrm>
            <a:off x="2210938" y="1011513"/>
            <a:ext cx="4722125" cy="2767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Modern Architectures: Revolution on Depth </a:t>
            </a:r>
            <a:endParaRPr sz="2000">
              <a:solidFill>
                <a:schemeClr val="lt1"/>
              </a:solidFill>
              <a:latin typeface="Arial"/>
              <a:ea typeface="Arial"/>
              <a:cs typeface="Arial"/>
              <a:sym typeface="Arial"/>
            </a:endParaRPr>
          </a:p>
        </p:txBody>
      </p:sp>
      <p:sp>
        <p:nvSpPr>
          <p:cNvPr id="507" name="Google Shape;507;p68"/>
          <p:cNvSpPr txBox="1"/>
          <p:nvPr/>
        </p:nvSpPr>
        <p:spPr>
          <a:xfrm>
            <a:off x="439625" y="4385175"/>
            <a:ext cx="354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Source: https://medium.com/@Lidinwise/the-revolution-of-depth-facf174924f5</a:t>
            </a:r>
            <a:endParaRPr sz="800"/>
          </a:p>
        </p:txBody>
      </p:sp>
      <p:pic>
        <p:nvPicPr>
          <p:cNvPr id="508" name="Google Shape;508;p68"/>
          <p:cNvPicPr preferRelativeResize="0"/>
          <p:nvPr/>
        </p:nvPicPr>
        <p:blipFill>
          <a:blip r:embed="rId3">
            <a:alphaModFix/>
          </a:blip>
          <a:stretch>
            <a:fillRect/>
          </a:stretch>
        </p:blipFill>
        <p:spPr>
          <a:xfrm>
            <a:off x="540350" y="902280"/>
            <a:ext cx="8063303" cy="333049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Modern Architectures: GoogleNet, Inception blocks </a:t>
            </a:r>
            <a:endParaRPr sz="2000">
              <a:solidFill>
                <a:schemeClr val="lt1"/>
              </a:solidFill>
              <a:latin typeface="Arial"/>
              <a:ea typeface="Arial"/>
              <a:cs typeface="Arial"/>
              <a:sym typeface="Arial"/>
            </a:endParaRPr>
          </a:p>
        </p:txBody>
      </p:sp>
      <p:sp>
        <p:nvSpPr>
          <p:cNvPr id="514" name="Google Shape;514;p69"/>
          <p:cNvSpPr txBox="1"/>
          <p:nvPr/>
        </p:nvSpPr>
        <p:spPr>
          <a:xfrm>
            <a:off x="439625" y="4385175"/>
            <a:ext cx="304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Source: d2l.ai</a:t>
            </a:r>
            <a:endParaRPr sz="800"/>
          </a:p>
        </p:txBody>
      </p:sp>
      <p:sp>
        <p:nvSpPr>
          <p:cNvPr id="515" name="Google Shape;515;p69"/>
          <p:cNvSpPr txBox="1"/>
          <p:nvPr/>
        </p:nvSpPr>
        <p:spPr>
          <a:xfrm>
            <a:off x="1652425" y="3272950"/>
            <a:ext cx="6000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Networks with Parallel Concatenations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 Inception block is equivalent to a subnetwork with four paths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516" name="Google Shape;516;p69"/>
          <p:cNvPicPr preferRelativeResize="0"/>
          <p:nvPr/>
        </p:nvPicPr>
        <p:blipFill>
          <a:blip r:embed="rId3">
            <a:alphaModFix/>
          </a:blip>
          <a:stretch>
            <a:fillRect/>
          </a:stretch>
        </p:blipFill>
        <p:spPr>
          <a:xfrm>
            <a:off x="1490650" y="1189538"/>
            <a:ext cx="6162675" cy="18383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Modern Architectures: ResNet </a:t>
            </a:r>
            <a:endParaRPr sz="2000">
              <a:solidFill>
                <a:schemeClr val="lt1"/>
              </a:solidFill>
              <a:latin typeface="Arial"/>
              <a:ea typeface="Arial"/>
              <a:cs typeface="Arial"/>
              <a:sym typeface="Arial"/>
            </a:endParaRPr>
          </a:p>
        </p:txBody>
      </p:sp>
      <p:pic>
        <p:nvPicPr>
          <p:cNvPr id="522" name="Google Shape;522;p70"/>
          <p:cNvPicPr preferRelativeResize="0"/>
          <p:nvPr/>
        </p:nvPicPr>
        <p:blipFill>
          <a:blip r:embed="rId3">
            <a:alphaModFix/>
          </a:blip>
          <a:stretch>
            <a:fillRect/>
          </a:stretch>
        </p:blipFill>
        <p:spPr>
          <a:xfrm>
            <a:off x="185375" y="1462805"/>
            <a:ext cx="3474426" cy="2760197"/>
          </a:xfrm>
          <a:prstGeom prst="rect">
            <a:avLst/>
          </a:prstGeom>
          <a:noFill/>
          <a:ln>
            <a:noFill/>
          </a:ln>
        </p:spPr>
      </p:pic>
      <p:sp>
        <p:nvSpPr>
          <p:cNvPr id="523" name="Google Shape;523;p70"/>
          <p:cNvSpPr txBox="1"/>
          <p:nvPr/>
        </p:nvSpPr>
        <p:spPr>
          <a:xfrm>
            <a:off x="439625" y="4385175"/>
            <a:ext cx="304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Source: d2l.ai</a:t>
            </a:r>
            <a:endParaRPr sz="800"/>
          </a:p>
        </p:txBody>
      </p:sp>
      <p:sp>
        <p:nvSpPr>
          <p:cNvPr id="524" name="Google Shape;524;p70"/>
          <p:cNvSpPr txBox="1"/>
          <p:nvPr/>
        </p:nvSpPr>
        <p:spPr>
          <a:xfrm>
            <a:off x="4264275" y="1414100"/>
            <a:ext cx="38577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I</a:t>
            </a:r>
            <a:r>
              <a:rPr lang="en-US"/>
              <a:t>ncreasing network depth does not work by simply stacking layers together.</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You can skip the training of few layers using skip-connections or residual connections.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The residual block can learn the identity function more easily.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II</a:t>
            </a:r>
            <a:endParaRPr sz="2000">
              <a:solidFill>
                <a:schemeClr val="lt1"/>
              </a:solidFill>
              <a:latin typeface="Arial"/>
              <a:ea typeface="Arial"/>
              <a:cs typeface="Arial"/>
              <a:sym typeface="Arial"/>
            </a:endParaRPr>
          </a:p>
        </p:txBody>
      </p:sp>
      <p:sp>
        <p:nvSpPr>
          <p:cNvPr id="80" name="Google Shape;80;p17"/>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txBox="1"/>
          <p:nvPr/>
        </p:nvSpPr>
        <p:spPr>
          <a:xfrm>
            <a:off x="1261150" y="1151800"/>
            <a:ext cx="7392000" cy="32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82" name="Google Shape;82;p17"/>
          <p:cNvSpPr txBox="1"/>
          <p:nvPr/>
        </p:nvSpPr>
        <p:spPr>
          <a:xfrm>
            <a:off x="1063325" y="1570250"/>
            <a:ext cx="6540600" cy="21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t>“Building artificial systems that process, perceive and reason about visual data”</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US"/>
              <a:t>Visual Perception: 500 millions of years of evolution, involves both the evaluation of stimulus features and attention (differential processing of selected information that is relevant to behavior)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Importance of computer vision:</a:t>
            </a:r>
            <a:endParaRPr b="1"/>
          </a:p>
          <a:p>
            <a:pPr indent="-317500" lvl="0" marL="457200" rtl="0" algn="l">
              <a:spcBef>
                <a:spcPts val="0"/>
              </a:spcBef>
              <a:spcAft>
                <a:spcPts val="0"/>
              </a:spcAft>
              <a:buSzPts val="1400"/>
              <a:buAutoNum type="arabicPeriod"/>
            </a:pPr>
            <a:r>
              <a:rPr lang="en-US"/>
              <a:t>Automated analysis and understanding of visual data to enhance human capabilities.</a:t>
            </a:r>
            <a:endParaRPr/>
          </a:p>
          <a:p>
            <a:pPr indent="-317500" lvl="0" marL="457200" rtl="0" algn="l">
              <a:spcBef>
                <a:spcPts val="0"/>
              </a:spcBef>
              <a:spcAft>
                <a:spcPts val="0"/>
              </a:spcAft>
              <a:buSzPts val="1400"/>
              <a:buAutoNum type="arabicPeriod"/>
            </a:pPr>
            <a:r>
              <a:rPr lang="en-US"/>
              <a:t>Enables applications in diverse industries, including healthcare, automotive, retail, security, digital marketing…</a:t>
            </a:r>
            <a:endParaRPr/>
          </a:p>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Modern Architectures: </a:t>
            </a:r>
            <a:endParaRPr sz="2000">
              <a:solidFill>
                <a:schemeClr val="lt1"/>
              </a:solidFill>
              <a:latin typeface="Arial"/>
              <a:ea typeface="Arial"/>
              <a:cs typeface="Arial"/>
              <a:sym typeface="Arial"/>
            </a:endParaRPr>
          </a:p>
        </p:txBody>
      </p:sp>
      <p:sp>
        <p:nvSpPr>
          <p:cNvPr id="530" name="Google Shape;530;p71"/>
          <p:cNvSpPr txBox="1"/>
          <p:nvPr/>
        </p:nvSpPr>
        <p:spPr>
          <a:xfrm>
            <a:off x="3187200" y="4220300"/>
            <a:ext cx="2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https://keras.io/api/applications/</a:t>
            </a:r>
            <a:endParaRPr/>
          </a:p>
        </p:txBody>
      </p:sp>
      <p:pic>
        <p:nvPicPr>
          <p:cNvPr id="531" name="Google Shape;531;p71"/>
          <p:cNvPicPr preferRelativeResize="0"/>
          <p:nvPr/>
        </p:nvPicPr>
        <p:blipFill>
          <a:blip r:embed="rId4">
            <a:alphaModFix/>
          </a:blip>
          <a:stretch>
            <a:fillRect/>
          </a:stretch>
        </p:blipFill>
        <p:spPr>
          <a:xfrm>
            <a:off x="2536175" y="902280"/>
            <a:ext cx="4071660" cy="316561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Practice: Custom Dataset - PyTorch</a:t>
            </a:r>
            <a:endParaRPr sz="2000">
              <a:solidFill>
                <a:schemeClr val="lt1"/>
              </a:solidFill>
              <a:latin typeface="Arial"/>
              <a:ea typeface="Arial"/>
              <a:cs typeface="Arial"/>
              <a:sym typeface="Arial"/>
            </a:endParaRPr>
          </a:p>
        </p:txBody>
      </p:sp>
      <p:pic>
        <p:nvPicPr>
          <p:cNvPr id="537" name="Google Shape;537;p72"/>
          <p:cNvPicPr preferRelativeResize="0"/>
          <p:nvPr/>
        </p:nvPicPr>
        <p:blipFill>
          <a:blip r:embed="rId3">
            <a:alphaModFix/>
          </a:blip>
          <a:stretch>
            <a:fillRect/>
          </a:stretch>
        </p:blipFill>
        <p:spPr>
          <a:xfrm>
            <a:off x="1714500" y="1188030"/>
            <a:ext cx="5715000" cy="3000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73"/>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543" name="Google Shape;543;p73"/>
          <p:cNvSpPr txBox="1"/>
          <p:nvPr>
            <p:ph type="title"/>
          </p:nvPr>
        </p:nvSpPr>
        <p:spPr>
          <a:xfrm>
            <a:off x="457200" y="20637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lang="en-US" sz="3600">
                <a:solidFill>
                  <a:srgbClr val="0972CB"/>
                </a:solidFill>
              </a:rPr>
              <a:t>2.3</a:t>
            </a:r>
            <a:endParaRPr/>
          </a:p>
        </p:txBody>
      </p:sp>
      <p:sp>
        <p:nvSpPr>
          <p:cNvPr id="544" name="Google Shape;544;p73"/>
          <p:cNvSpPr txBox="1"/>
          <p:nvPr>
            <p:ph idx="1" type="body"/>
          </p:nvPr>
        </p:nvSpPr>
        <p:spPr>
          <a:xfrm>
            <a:off x="457200" y="1200150"/>
            <a:ext cx="3714900" cy="7428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latin typeface="Oxygen"/>
                <a:ea typeface="Oxygen"/>
                <a:cs typeface="Oxygen"/>
                <a:sym typeface="Oxygen"/>
              </a:rPr>
              <a:t>Use Cases:</a:t>
            </a:r>
            <a:endParaRPr/>
          </a:p>
        </p:txBody>
      </p:sp>
      <p:sp>
        <p:nvSpPr>
          <p:cNvPr id="545" name="Google Shape;545;p73"/>
          <p:cNvSpPr txBox="1"/>
          <p:nvPr/>
        </p:nvSpPr>
        <p:spPr>
          <a:xfrm>
            <a:off x="457200" y="1938325"/>
            <a:ext cx="7896300" cy="26703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600"/>
              <a:buFont typeface="Oxygen"/>
              <a:buNone/>
            </a:pPr>
            <a:r>
              <a:t/>
            </a:r>
            <a:endParaRPr sz="1600">
              <a:latin typeface="Oxygen"/>
              <a:ea typeface="Oxygen"/>
              <a:cs typeface="Oxygen"/>
              <a:sym typeface="Oxyge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xygen"/>
              <a:ea typeface="Oxygen"/>
              <a:cs typeface="Oxygen"/>
              <a:sym typeface="Oxygen"/>
            </a:endParaRPr>
          </a:p>
          <a:p>
            <a:pPr indent="0" lvl="0" marL="0" marR="0" rtl="0" algn="l">
              <a:lnSpc>
                <a:spcPct val="100000"/>
              </a:lnSpc>
              <a:spcBef>
                <a:spcPts val="0"/>
              </a:spcBef>
              <a:spcAft>
                <a:spcPts val="0"/>
              </a:spcAft>
              <a:buNone/>
            </a:pPr>
            <a:r>
              <a:t/>
            </a:r>
            <a:endParaRPr b="0" i="0" sz="1400" u="none">
              <a:solidFill>
                <a:srgbClr val="000000"/>
              </a:solidFill>
              <a:latin typeface="Oxygen"/>
              <a:ea typeface="Oxygen"/>
              <a:cs typeface="Oxygen"/>
              <a:sym typeface="Oxyge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Image Classification</a:t>
            </a:r>
            <a:endParaRPr sz="2000">
              <a:solidFill>
                <a:schemeClr val="lt1"/>
              </a:solidFill>
              <a:latin typeface="Arial"/>
              <a:ea typeface="Arial"/>
              <a:cs typeface="Arial"/>
              <a:sym typeface="Arial"/>
            </a:endParaRPr>
          </a:p>
        </p:txBody>
      </p:sp>
      <p:sp>
        <p:nvSpPr>
          <p:cNvPr id="551" name="Google Shape;551;p74"/>
          <p:cNvSpPr txBox="1"/>
          <p:nvPr/>
        </p:nvSpPr>
        <p:spPr>
          <a:xfrm>
            <a:off x="1110025" y="1085250"/>
            <a:ext cx="241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Multi-class </a:t>
            </a:r>
            <a:r>
              <a:rPr lang="en-US"/>
              <a:t>classification</a:t>
            </a:r>
            <a:endParaRPr/>
          </a:p>
        </p:txBody>
      </p:sp>
      <p:sp>
        <p:nvSpPr>
          <p:cNvPr id="552" name="Google Shape;552;p74"/>
          <p:cNvSpPr txBox="1"/>
          <p:nvPr/>
        </p:nvSpPr>
        <p:spPr>
          <a:xfrm>
            <a:off x="5986900" y="1085250"/>
            <a:ext cx="241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Multi-Label classification</a:t>
            </a:r>
            <a:endParaRPr/>
          </a:p>
        </p:txBody>
      </p:sp>
      <p:pic>
        <p:nvPicPr>
          <p:cNvPr id="553" name="Google Shape;553;p74"/>
          <p:cNvPicPr preferRelativeResize="0"/>
          <p:nvPr/>
        </p:nvPicPr>
        <p:blipFill>
          <a:blip r:embed="rId3">
            <a:alphaModFix/>
          </a:blip>
          <a:stretch>
            <a:fillRect/>
          </a:stretch>
        </p:blipFill>
        <p:spPr>
          <a:xfrm>
            <a:off x="4751900" y="1681525"/>
            <a:ext cx="4099876" cy="2307974"/>
          </a:xfrm>
          <a:prstGeom prst="rect">
            <a:avLst/>
          </a:prstGeom>
          <a:noFill/>
          <a:ln>
            <a:noFill/>
          </a:ln>
        </p:spPr>
      </p:pic>
      <p:sp>
        <p:nvSpPr>
          <p:cNvPr id="554" name="Google Shape;554;p74"/>
          <p:cNvSpPr txBox="1"/>
          <p:nvPr/>
        </p:nvSpPr>
        <p:spPr>
          <a:xfrm>
            <a:off x="6363538" y="4297225"/>
            <a:ext cx="8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Dog, cat</a:t>
            </a:r>
            <a:endParaRPr/>
          </a:p>
        </p:txBody>
      </p:sp>
      <p:pic>
        <p:nvPicPr>
          <p:cNvPr id="555" name="Google Shape;555;p74"/>
          <p:cNvPicPr preferRelativeResize="0"/>
          <p:nvPr/>
        </p:nvPicPr>
        <p:blipFill>
          <a:blip r:embed="rId4">
            <a:alphaModFix/>
          </a:blip>
          <a:stretch>
            <a:fillRect/>
          </a:stretch>
        </p:blipFill>
        <p:spPr>
          <a:xfrm>
            <a:off x="228600" y="1629650"/>
            <a:ext cx="1847850" cy="2466975"/>
          </a:xfrm>
          <a:prstGeom prst="rect">
            <a:avLst/>
          </a:prstGeom>
          <a:noFill/>
          <a:ln>
            <a:noFill/>
          </a:ln>
        </p:spPr>
      </p:pic>
      <p:pic>
        <p:nvPicPr>
          <p:cNvPr id="556" name="Google Shape;556;p74"/>
          <p:cNvPicPr preferRelativeResize="0"/>
          <p:nvPr/>
        </p:nvPicPr>
        <p:blipFill>
          <a:blip r:embed="rId5">
            <a:alphaModFix/>
          </a:blip>
          <a:stretch>
            <a:fillRect/>
          </a:stretch>
        </p:blipFill>
        <p:spPr>
          <a:xfrm>
            <a:off x="2267313" y="2241886"/>
            <a:ext cx="2293725" cy="1520839"/>
          </a:xfrm>
          <a:prstGeom prst="rect">
            <a:avLst/>
          </a:prstGeom>
          <a:noFill/>
          <a:ln>
            <a:noFill/>
          </a:ln>
        </p:spPr>
      </p:pic>
      <p:cxnSp>
        <p:nvCxnSpPr>
          <p:cNvPr id="557" name="Google Shape;557;p74"/>
          <p:cNvCxnSpPr>
            <a:stCxn id="550" idx="2"/>
          </p:cNvCxnSpPr>
          <p:nvPr/>
        </p:nvCxnSpPr>
        <p:spPr>
          <a:xfrm>
            <a:off x="4572000" y="749880"/>
            <a:ext cx="54900" cy="4415700"/>
          </a:xfrm>
          <a:prstGeom prst="straightConnector1">
            <a:avLst/>
          </a:prstGeom>
          <a:noFill/>
          <a:ln cap="flat" cmpd="sng" w="9525">
            <a:solidFill>
              <a:schemeClr val="dk2"/>
            </a:solidFill>
            <a:prstDash val="solid"/>
            <a:round/>
            <a:headEnd len="med" w="med" type="none"/>
            <a:tailEnd len="med" w="med" type="none"/>
          </a:ln>
        </p:spPr>
      </p:cxnSp>
      <p:sp>
        <p:nvSpPr>
          <p:cNvPr id="558" name="Google Shape;558;p74"/>
          <p:cNvSpPr txBox="1"/>
          <p:nvPr/>
        </p:nvSpPr>
        <p:spPr>
          <a:xfrm>
            <a:off x="884025" y="4240825"/>
            <a:ext cx="5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Dog</a:t>
            </a:r>
            <a:endParaRPr/>
          </a:p>
        </p:txBody>
      </p:sp>
      <p:sp>
        <p:nvSpPr>
          <p:cNvPr id="559" name="Google Shape;559;p74"/>
          <p:cNvSpPr txBox="1"/>
          <p:nvPr/>
        </p:nvSpPr>
        <p:spPr>
          <a:xfrm>
            <a:off x="3145675" y="3989500"/>
            <a:ext cx="5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a:t>
            </a:r>
            <a:r>
              <a:rPr lang="en-US"/>
              <a:t>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Image Classification</a:t>
            </a:r>
            <a:endParaRPr sz="2000">
              <a:solidFill>
                <a:schemeClr val="lt1"/>
              </a:solidFill>
              <a:latin typeface="Arial"/>
              <a:ea typeface="Arial"/>
              <a:cs typeface="Arial"/>
              <a:sym typeface="Arial"/>
            </a:endParaRPr>
          </a:p>
        </p:txBody>
      </p:sp>
      <p:pic>
        <p:nvPicPr>
          <p:cNvPr id="565" name="Google Shape;565;p75"/>
          <p:cNvPicPr preferRelativeResize="0"/>
          <p:nvPr/>
        </p:nvPicPr>
        <p:blipFill>
          <a:blip r:embed="rId3">
            <a:alphaModFix/>
          </a:blip>
          <a:stretch>
            <a:fillRect/>
          </a:stretch>
        </p:blipFill>
        <p:spPr>
          <a:xfrm>
            <a:off x="86450" y="957230"/>
            <a:ext cx="8839197" cy="367458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Localization</a:t>
            </a:r>
            <a:endParaRPr sz="2000">
              <a:solidFill>
                <a:schemeClr val="lt1"/>
              </a:solidFill>
              <a:latin typeface="Arial"/>
              <a:ea typeface="Arial"/>
              <a:cs typeface="Arial"/>
              <a:sym typeface="Arial"/>
            </a:endParaRPr>
          </a:p>
        </p:txBody>
      </p:sp>
      <p:pic>
        <p:nvPicPr>
          <p:cNvPr id="571" name="Google Shape;571;p76"/>
          <p:cNvPicPr preferRelativeResize="0"/>
          <p:nvPr/>
        </p:nvPicPr>
        <p:blipFill>
          <a:blip r:embed="rId3">
            <a:alphaModFix/>
          </a:blip>
          <a:stretch>
            <a:fillRect/>
          </a:stretch>
        </p:blipFill>
        <p:spPr>
          <a:xfrm>
            <a:off x="381000" y="902280"/>
            <a:ext cx="8208805" cy="40888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Localization II</a:t>
            </a:r>
            <a:endParaRPr sz="2000">
              <a:solidFill>
                <a:schemeClr val="lt1"/>
              </a:solidFill>
              <a:latin typeface="Arial"/>
              <a:ea typeface="Arial"/>
              <a:cs typeface="Arial"/>
              <a:sym typeface="Arial"/>
            </a:endParaRPr>
          </a:p>
        </p:txBody>
      </p:sp>
      <p:pic>
        <p:nvPicPr>
          <p:cNvPr id="577" name="Google Shape;577;p77"/>
          <p:cNvPicPr preferRelativeResize="0"/>
          <p:nvPr/>
        </p:nvPicPr>
        <p:blipFill>
          <a:blip r:embed="rId3">
            <a:alphaModFix/>
          </a:blip>
          <a:stretch>
            <a:fillRect/>
          </a:stretch>
        </p:blipFill>
        <p:spPr>
          <a:xfrm>
            <a:off x="560425" y="840451"/>
            <a:ext cx="7834850" cy="2236325"/>
          </a:xfrm>
          <a:prstGeom prst="rect">
            <a:avLst/>
          </a:prstGeom>
          <a:noFill/>
          <a:ln>
            <a:noFill/>
          </a:ln>
        </p:spPr>
      </p:pic>
      <p:pic>
        <p:nvPicPr>
          <p:cNvPr id="578" name="Google Shape;578;p77"/>
          <p:cNvPicPr preferRelativeResize="0"/>
          <p:nvPr/>
        </p:nvPicPr>
        <p:blipFill>
          <a:blip r:embed="rId4">
            <a:alphaModFix/>
          </a:blip>
          <a:stretch>
            <a:fillRect/>
          </a:stretch>
        </p:blipFill>
        <p:spPr>
          <a:xfrm>
            <a:off x="184150" y="978375"/>
            <a:ext cx="1710125" cy="2236325"/>
          </a:xfrm>
          <a:prstGeom prst="rect">
            <a:avLst/>
          </a:prstGeom>
          <a:noFill/>
          <a:ln>
            <a:noFill/>
          </a:ln>
        </p:spPr>
      </p:pic>
      <p:pic>
        <p:nvPicPr>
          <p:cNvPr id="579" name="Google Shape;579;p77"/>
          <p:cNvPicPr preferRelativeResize="0"/>
          <p:nvPr/>
        </p:nvPicPr>
        <p:blipFill>
          <a:blip r:embed="rId5">
            <a:alphaModFix/>
          </a:blip>
          <a:stretch>
            <a:fillRect/>
          </a:stretch>
        </p:blipFill>
        <p:spPr>
          <a:xfrm>
            <a:off x="3185275" y="3214700"/>
            <a:ext cx="690194" cy="1776400"/>
          </a:xfrm>
          <a:prstGeom prst="rect">
            <a:avLst/>
          </a:prstGeom>
          <a:noFill/>
          <a:ln>
            <a:noFill/>
          </a:ln>
        </p:spPr>
      </p:pic>
      <p:sp>
        <p:nvSpPr>
          <p:cNvPr id="580" name="Google Shape;580;p77"/>
          <p:cNvSpPr txBox="1"/>
          <p:nvPr/>
        </p:nvSpPr>
        <p:spPr>
          <a:xfrm>
            <a:off x="2080125" y="3944175"/>
            <a:ext cx="915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Target:</a:t>
            </a:r>
            <a:endParaRPr/>
          </a:p>
        </p:txBody>
      </p:sp>
      <p:sp>
        <p:nvSpPr>
          <p:cNvPr id="581" name="Google Shape;581;p77"/>
          <p:cNvSpPr txBox="1"/>
          <p:nvPr/>
        </p:nvSpPr>
        <p:spPr>
          <a:xfrm>
            <a:off x="4095475" y="3074650"/>
            <a:ext cx="28932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Sigmoid: Is there an object?</a:t>
            </a:r>
            <a:endParaRPr/>
          </a:p>
        </p:txBody>
      </p:sp>
      <p:sp>
        <p:nvSpPr>
          <p:cNvPr id="582" name="Google Shape;582;p77"/>
          <p:cNvSpPr/>
          <p:nvPr/>
        </p:nvSpPr>
        <p:spPr>
          <a:xfrm>
            <a:off x="4144925" y="3474325"/>
            <a:ext cx="61800" cy="822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7"/>
          <p:cNvSpPr txBox="1"/>
          <p:nvPr/>
        </p:nvSpPr>
        <p:spPr>
          <a:xfrm>
            <a:off x="4491125" y="3709250"/>
            <a:ext cx="18546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Bounding box, ReLu</a:t>
            </a:r>
            <a:endParaRPr/>
          </a:p>
        </p:txBody>
      </p:sp>
      <p:sp>
        <p:nvSpPr>
          <p:cNvPr id="584" name="Google Shape;584;p77"/>
          <p:cNvSpPr/>
          <p:nvPr/>
        </p:nvSpPr>
        <p:spPr>
          <a:xfrm>
            <a:off x="4146975" y="4414025"/>
            <a:ext cx="61800" cy="507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7"/>
          <p:cNvSpPr txBox="1"/>
          <p:nvPr/>
        </p:nvSpPr>
        <p:spPr>
          <a:xfrm>
            <a:off x="4528225" y="4451100"/>
            <a:ext cx="25842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Classes</a:t>
            </a:r>
            <a:r>
              <a:rPr lang="en-US"/>
              <a:t> of objects, softmax</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Sliding Windows</a:t>
            </a:r>
            <a:endParaRPr sz="2000">
              <a:solidFill>
                <a:schemeClr val="lt1"/>
              </a:solidFill>
              <a:latin typeface="Arial"/>
              <a:ea typeface="Arial"/>
              <a:cs typeface="Arial"/>
              <a:sym typeface="Arial"/>
            </a:endParaRPr>
          </a:p>
        </p:txBody>
      </p:sp>
      <p:pic>
        <p:nvPicPr>
          <p:cNvPr id="591" name="Google Shape;591;p78"/>
          <p:cNvPicPr preferRelativeResize="0"/>
          <p:nvPr/>
        </p:nvPicPr>
        <p:blipFill>
          <a:blip r:embed="rId3">
            <a:alphaModFix/>
          </a:blip>
          <a:stretch>
            <a:fillRect/>
          </a:stretch>
        </p:blipFill>
        <p:spPr>
          <a:xfrm>
            <a:off x="88175" y="1913525"/>
            <a:ext cx="2874900" cy="1916600"/>
          </a:xfrm>
          <a:prstGeom prst="rect">
            <a:avLst/>
          </a:prstGeom>
          <a:noFill/>
          <a:ln>
            <a:noFill/>
          </a:ln>
        </p:spPr>
      </p:pic>
      <p:pic>
        <p:nvPicPr>
          <p:cNvPr id="592" name="Google Shape;592;p78"/>
          <p:cNvPicPr preferRelativeResize="0"/>
          <p:nvPr/>
        </p:nvPicPr>
        <p:blipFill>
          <a:blip r:embed="rId4">
            <a:alphaModFix/>
          </a:blip>
          <a:stretch>
            <a:fillRect/>
          </a:stretch>
        </p:blipFill>
        <p:spPr>
          <a:xfrm>
            <a:off x="3029699" y="1913533"/>
            <a:ext cx="2874900" cy="1916590"/>
          </a:xfrm>
          <a:prstGeom prst="rect">
            <a:avLst/>
          </a:prstGeom>
          <a:noFill/>
          <a:ln>
            <a:noFill/>
          </a:ln>
        </p:spPr>
      </p:pic>
      <p:pic>
        <p:nvPicPr>
          <p:cNvPr id="593" name="Google Shape;593;p78"/>
          <p:cNvPicPr preferRelativeResize="0"/>
          <p:nvPr/>
        </p:nvPicPr>
        <p:blipFill>
          <a:blip r:embed="rId5">
            <a:alphaModFix/>
          </a:blip>
          <a:stretch>
            <a:fillRect/>
          </a:stretch>
        </p:blipFill>
        <p:spPr>
          <a:xfrm>
            <a:off x="5971225" y="1913521"/>
            <a:ext cx="2874900" cy="19166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Popular Algorithms</a:t>
            </a:r>
            <a:endParaRPr sz="2000">
              <a:solidFill>
                <a:schemeClr val="lt1"/>
              </a:solidFill>
              <a:latin typeface="Arial"/>
              <a:ea typeface="Arial"/>
              <a:cs typeface="Arial"/>
              <a:sym typeface="Arial"/>
            </a:endParaRPr>
          </a:p>
        </p:txBody>
      </p:sp>
      <p:sp>
        <p:nvSpPr>
          <p:cNvPr id="599" name="Google Shape;599;p79"/>
          <p:cNvSpPr txBox="1"/>
          <p:nvPr/>
        </p:nvSpPr>
        <p:spPr>
          <a:xfrm>
            <a:off x="1322125" y="1361613"/>
            <a:ext cx="2110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R-CNN</a:t>
            </a:r>
            <a:endParaRPr/>
          </a:p>
          <a:p>
            <a:pPr indent="-317500" lvl="0" marL="457200" rtl="0" algn="l">
              <a:spcBef>
                <a:spcPts val="0"/>
              </a:spcBef>
              <a:spcAft>
                <a:spcPts val="0"/>
              </a:spcAft>
              <a:buSzPts val="1400"/>
              <a:buChar char="●"/>
            </a:pPr>
            <a:r>
              <a:rPr lang="en-US"/>
              <a:t>Faster -RCNN</a:t>
            </a:r>
            <a:endParaRPr/>
          </a:p>
          <a:p>
            <a:pPr indent="-317500" lvl="0" marL="457200" rtl="0" algn="l">
              <a:spcBef>
                <a:spcPts val="0"/>
              </a:spcBef>
              <a:spcAft>
                <a:spcPts val="0"/>
              </a:spcAft>
              <a:buSzPts val="1400"/>
              <a:buChar char="●"/>
            </a:pPr>
            <a:r>
              <a:rPr lang="en-US"/>
              <a:t>YOLO</a:t>
            </a:r>
            <a:endParaRPr/>
          </a:p>
          <a:p>
            <a:pPr indent="-317500" lvl="0" marL="457200" rtl="0" algn="l">
              <a:spcBef>
                <a:spcPts val="0"/>
              </a:spcBef>
              <a:spcAft>
                <a:spcPts val="0"/>
              </a:spcAft>
              <a:buSzPts val="1400"/>
              <a:buChar char="●"/>
            </a:pPr>
            <a:r>
              <a:rPr lang="en-US"/>
              <a:t>SSD</a:t>
            </a:r>
            <a:endParaRPr/>
          </a:p>
        </p:txBody>
      </p:sp>
      <p:pic>
        <p:nvPicPr>
          <p:cNvPr id="600" name="Google Shape;600;p79"/>
          <p:cNvPicPr preferRelativeResize="0"/>
          <p:nvPr/>
        </p:nvPicPr>
        <p:blipFill>
          <a:blip r:embed="rId3">
            <a:alphaModFix/>
          </a:blip>
          <a:stretch>
            <a:fillRect/>
          </a:stretch>
        </p:blipFill>
        <p:spPr>
          <a:xfrm>
            <a:off x="4327225" y="1116728"/>
            <a:ext cx="3595374" cy="2393172"/>
          </a:xfrm>
          <a:prstGeom prst="rect">
            <a:avLst/>
          </a:prstGeom>
          <a:noFill/>
          <a:ln>
            <a:noFill/>
          </a:ln>
        </p:spPr>
      </p:pic>
      <p:sp>
        <p:nvSpPr>
          <p:cNvPr id="601" name="Google Shape;601;p79"/>
          <p:cNvSpPr txBox="1"/>
          <p:nvPr/>
        </p:nvSpPr>
        <p:spPr>
          <a:xfrm>
            <a:off x="253500" y="3933850"/>
            <a:ext cx="829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Suggested Blogs for further reading:</a:t>
            </a:r>
            <a:endParaRPr/>
          </a:p>
          <a:p>
            <a:pPr indent="-317500" lvl="0" marL="457200" rtl="0" algn="l">
              <a:spcBef>
                <a:spcPts val="0"/>
              </a:spcBef>
              <a:spcAft>
                <a:spcPts val="0"/>
              </a:spcAft>
              <a:buSzPts val="1400"/>
              <a:buChar char="-"/>
            </a:pPr>
            <a:r>
              <a:rPr lang="en-US" u="sng">
                <a:solidFill>
                  <a:schemeClr val="hlink"/>
                </a:solidFill>
                <a:hlinkClick r:id="rId4"/>
              </a:rPr>
              <a:t>https://lilianweng.github.io/posts/2017-12-31-object-recognition-part-3</a:t>
            </a:r>
            <a:endParaRPr>
              <a:solidFill>
                <a:schemeClr val="dk1"/>
              </a:solidFill>
            </a:endParaRPr>
          </a:p>
          <a:p>
            <a:pPr indent="-317500" lvl="0" marL="457200" rtl="0" algn="l">
              <a:spcBef>
                <a:spcPts val="0"/>
              </a:spcBef>
              <a:spcAft>
                <a:spcPts val="0"/>
              </a:spcAft>
              <a:buClr>
                <a:schemeClr val="dk1"/>
              </a:buClr>
              <a:buSzPts val="1400"/>
              <a:buChar char="-"/>
            </a:pPr>
            <a:r>
              <a:t/>
            </a:r>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0"/>
          <p:cNvSpPr txBox="1"/>
          <p:nvPr/>
        </p:nvSpPr>
        <p:spPr>
          <a:xfrm>
            <a:off x="223475" y="891675"/>
            <a:ext cx="8396100" cy="35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u="sng">
                <a:solidFill>
                  <a:schemeClr val="hlink"/>
                </a:solidFill>
                <a:hlinkClick r:id="rId3"/>
              </a:rPr>
              <a:t>Original Paper:</a:t>
            </a:r>
            <a:r>
              <a:rPr lang="en-US" sz="1100">
                <a:solidFill>
                  <a:schemeClr val="dk1"/>
                </a:solidFill>
              </a:rPr>
              <a:t> </a:t>
            </a:r>
            <a:r>
              <a:rPr i="1" lang="en-US" sz="1100">
                <a:solidFill>
                  <a:schemeClr val="dk1"/>
                </a:solidFill>
              </a:rPr>
              <a:t>“Rich feature hierarchies for accurate object detection and semantic segmentation”. </a:t>
            </a:r>
            <a:r>
              <a:rPr lang="en-US" sz="1100">
                <a:solidFill>
                  <a:schemeClr val="dk1"/>
                </a:solidFill>
              </a:rPr>
              <a:t>2014</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PyTorch (not official) implementation: </a:t>
            </a:r>
            <a:r>
              <a:rPr lang="en-US" sz="1100" u="sng">
                <a:solidFill>
                  <a:schemeClr val="hlink"/>
                </a:solidFill>
                <a:hlinkClick r:id="rId4"/>
              </a:rPr>
              <a:t>https://github.com/cassiePython/RCNN</a:t>
            </a:r>
            <a:r>
              <a:rPr lang="en-US" sz="1100">
                <a:solidFill>
                  <a:schemeClr val="dk1"/>
                </a:solidFill>
              </a:rPr>
              <a:t>. Original was implemented in MATLAB/Caffe. </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R-CNN was the first deep-learning-based detector, achieving a </a:t>
            </a:r>
            <a:r>
              <a:rPr b="1" lang="en-US" sz="1100">
                <a:solidFill>
                  <a:schemeClr val="dk1"/>
                </a:solidFill>
              </a:rPr>
              <a:t>30% relative mAP boost</a:t>
            </a:r>
            <a:r>
              <a:rPr lang="en-US" sz="1100">
                <a:solidFill>
                  <a:schemeClr val="dk1"/>
                </a:solidFill>
              </a:rPr>
              <a:t> over previous HOG-based models</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u="sng">
                <a:solidFill>
                  <a:schemeClr val="dk1"/>
                </a:solidFill>
              </a:rPr>
              <a:t>Summary:</a:t>
            </a:r>
            <a:endParaRPr sz="1100" u="sng">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A </a:t>
            </a:r>
            <a:r>
              <a:rPr b="1" lang="en-US" sz="1100">
                <a:solidFill>
                  <a:schemeClr val="dk1"/>
                </a:solidFill>
              </a:rPr>
              <a:t>two-stage </a:t>
            </a:r>
            <a:r>
              <a:rPr lang="en-US" sz="1100">
                <a:solidFill>
                  <a:schemeClr val="dk1"/>
                </a:solidFill>
              </a:rPr>
              <a:t>object detector that significantly improved detection accuracy (53.3% mAP on VOC2012) by applying deep CNNs to region proposals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Rather than exhaustively sliding a window, it uses an external algorithm (</a:t>
            </a:r>
            <a:r>
              <a:rPr b="1" lang="en-US" sz="1100">
                <a:solidFill>
                  <a:schemeClr val="dk1"/>
                </a:solidFill>
              </a:rPr>
              <a:t>Selective Search</a:t>
            </a:r>
            <a:r>
              <a:rPr lang="en-US" sz="1100">
                <a:solidFill>
                  <a:schemeClr val="dk1"/>
                </a:solidFill>
              </a:rPr>
              <a:t>) to generate ~2,000 candidate regions that may contain objects. </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Each region</a:t>
            </a:r>
            <a:r>
              <a:rPr lang="en-US" sz="1100">
                <a:solidFill>
                  <a:schemeClr val="dk1"/>
                </a:solidFill>
              </a:rPr>
              <a:t> proposal is </a:t>
            </a:r>
            <a:r>
              <a:rPr b="1" lang="en-US" sz="1100">
                <a:solidFill>
                  <a:schemeClr val="dk1"/>
                </a:solidFill>
              </a:rPr>
              <a:t>warped to a fixed size</a:t>
            </a:r>
            <a:r>
              <a:rPr lang="en-US" sz="1100">
                <a:solidFill>
                  <a:schemeClr val="dk1"/>
                </a:solidFill>
              </a:rPr>
              <a:t> and fed through a CNN (e.g. AlexNet) to extract a feature vector.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These features are then classified using class-specific linear SVMs, and each proposal’s bounding box is refined with a linear regressor.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Non-maximum suppression is applied to filter overlapping detections</a:t>
            </a:r>
            <a:br>
              <a:rPr lang="en-US" sz="1100">
                <a:solidFill>
                  <a:schemeClr val="dk1"/>
                </a:solidFill>
              </a:rPr>
            </a:br>
            <a:endParaRPr i="1" sz="1100">
              <a:solidFill>
                <a:schemeClr val="dk1"/>
              </a:solidFill>
            </a:endParaRPr>
          </a:p>
        </p:txBody>
      </p:sp>
      <p:sp>
        <p:nvSpPr>
          <p:cNvPr id="607" name="Google Shape;607;p8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R-CNN</a:t>
            </a:r>
            <a:endParaRPr sz="20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Image </a:t>
            </a:r>
            <a:r>
              <a:rPr lang="en-US" sz="2000">
                <a:solidFill>
                  <a:schemeClr val="lt1"/>
                </a:solidFill>
              </a:rPr>
              <a:t>Classification</a:t>
            </a:r>
            <a:r>
              <a:rPr lang="en-US" sz="2000">
                <a:solidFill>
                  <a:schemeClr val="lt1"/>
                </a:solidFill>
              </a:rPr>
              <a:t> &amp; Location</a:t>
            </a:r>
            <a:endParaRPr sz="2000">
              <a:solidFill>
                <a:schemeClr val="lt1"/>
              </a:solidFill>
              <a:latin typeface="Arial"/>
              <a:ea typeface="Arial"/>
              <a:cs typeface="Arial"/>
              <a:sym typeface="Arial"/>
            </a:endParaRPr>
          </a:p>
        </p:txBody>
      </p:sp>
      <p:sp>
        <p:nvSpPr>
          <p:cNvPr id="88" name="Google Shape;88;p18"/>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8"/>
          <p:cNvSpPr txBox="1"/>
          <p:nvPr/>
        </p:nvSpPr>
        <p:spPr>
          <a:xfrm>
            <a:off x="1261150" y="1151800"/>
            <a:ext cx="7392000" cy="32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90" name="Google Shape;90;p18"/>
          <p:cNvSpPr txBox="1"/>
          <p:nvPr/>
        </p:nvSpPr>
        <p:spPr>
          <a:xfrm>
            <a:off x="1063325" y="1570250"/>
            <a:ext cx="6540600" cy="21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t>“Building artificial systems that process, perceive and reason about visual data”</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US"/>
              <a:t>Visual Perception: 500 millions of years of evolution, involves both the evaluation of stimulus features and attention (differential processing of selected information that is relevant to behavior)</a:t>
            </a:r>
            <a:endParaRPr/>
          </a:p>
        </p:txBody>
      </p:sp>
      <p:pic>
        <p:nvPicPr>
          <p:cNvPr id="91" name="Google Shape;91;p18"/>
          <p:cNvPicPr preferRelativeResize="0"/>
          <p:nvPr/>
        </p:nvPicPr>
        <p:blipFill>
          <a:blip r:embed="rId3">
            <a:alphaModFix/>
          </a:blip>
          <a:stretch>
            <a:fillRect/>
          </a:stretch>
        </p:blipFill>
        <p:spPr>
          <a:xfrm>
            <a:off x="289875" y="1008925"/>
            <a:ext cx="8255081" cy="3668925"/>
          </a:xfrm>
          <a:prstGeom prst="rect">
            <a:avLst/>
          </a:prstGeom>
          <a:noFill/>
          <a:ln cap="flat" cmpd="sng" w="12700">
            <a:solidFill>
              <a:srgbClr val="EDEDED"/>
            </a:solidFill>
            <a:prstDash val="solid"/>
            <a:miter lim="8000"/>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81"/>
          <p:cNvPicPr preferRelativeResize="0"/>
          <p:nvPr/>
        </p:nvPicPr>
        <p:blipFill>
          <a:blip r:embed="rId3">
            <a:alphaModFix/>
          </a:blip>
          <a:stretch>
            <a:fillRect/>
          </a:stretch>
        </p:blipFill>
        <p:spPr>
          <a:xfrm>
            <a:off x="152400" y="1594775"/>
            <a:ext cx="8839200" cy="2346808"/>
          </a:xfrm>
          <a:prstGeom prst="rect">
            <a:avLst/>
          </a:prstGeom>
          <a:noFill/>
          <a:ln>
            <a:noFill/>
          </a:ln>
        </p:spPr>
      </p:pic>
      <p:sp>
        <p:nvSpPr>
          <p:cNvPr id="613" name="Google Shape;613;p8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R-CNN</a:t>
            </a:r>
            <a:endParaRPr sz="2000">
              <a:solidFill>
                <a:schemeClr val="lt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Fast-RCNN</a:t>
            </a:r>
            <a:endParaRPr sz="2000">
              <a:solidFill>
                <a:schemeClr val="lt1"/>
              </a:solidFill>
              <a:latin typeface="Arial"/>
              <a:ea typeface="Arial"/>
              <a:cs typeface="Arial"/>
              <a:sym typeface="Arial"/>
            </a:endParaRPr>
          </a:p>
        </p:txBody>
      </p:sp>
      <p:sp>
        <p:nvSpPr>
          <p:cNvPr id="619" name="Google Shape;619;p82"/>
          <p:cNvSpPr txBox="1"/>
          <p:nvPr/>
        </p:nvSpPr>
        <p:spPr>
          <a:xfrm>
            <a:off x="157350" y="952850"/>
            <a:ext cx="8759100" cy="354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u="sng">
                <a:solidFill>
                  <a:schemeClr val="hlink"/>
                </a:solidFill>
                <a:hlinkClick r:id="rId3"/>
              </a:rPr>
              <a:t>Original Paper:</a:t>
            </a:r>
            <a:r>
              <a:rPr lang="en-US" sz="1100">
                <a:solidFill>
                  <a:schemeClr val="dk1"/>
                </a:solidFill>
              </a:rPr>
              <a:t> </a:t>
            </a:r>
            <a:r>
              <a:rPr i="1" lang="en-US" sz="1100">
                <a:solidFill>
                  <a:schemeClr val="dk1"/>
                </a:solidFill>
              </a:rPr>
              <a:t>“Fast R-CNN”. </a:t>
            </a:r>
            <a:r>
              <a:rPr lang="en-US" sz="1100">
                <a:solidFill>
                  <a:schemeClr val="dk1"/>
                </a:solidFill>
              </a:rPr>
              <a:t>2015</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PyTorch (not official) implementation: </a:t>
            </a:r>
            <a:r>
              <a:rPr lang="en-US" sz="1100">
                <a:solidFill>
                  <a:schemeClr val="dk1"/>
                </a:solidFill>
              </a:rPr>
              <a:t>https://github.com/adityaarun1/pytorch_fast-er_rcnn</a:t>
            </a:r>
            <a:endParaRPr sz="1100">
              <a:solidFill>
                <a:schemeClr val="dk1"/>
              </a:solidFill>
            </a:endParaRPr>
          </a:p>
          <a:p>
            <a:pPr indent="0" lvl="0" marL="0" rtl="0" algn="l">
              <a:lnSpc>
                <a:spcPct val="115000"/>
              </a:lnSpc>
              <a:spcBef>
                <a:spcPts val="1200"/>
              </a:spcBef>
              <a:spcAft>
                <a:spcPts val="0"/>
              </a:spcAft>
              <a:buNone/>
            </a:pPr>
            <a:r>
              <a:rPr lang="en-US" sz="1100" u="sng">
                <a:solidFill>
                  <a:schemeClr val="dk1"/>
                </a:solidFill>
              </a:rPr>
              <a:t>Summary:</a:t>
            </a:r>
            <a:endParaRPr sz="1100" u="sng">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This paper introduced improvements to R-CNN that greatly </a:t>
            </a:r>
            <a:r>
              <a:rPr b="1" lang="en-US" sz="1100">
                <a:solidFill>
                  <a:schemeClr val="dk1"/>
                </a:solidFill>
              </a:rPr>
              <a:t>increased speed and efficiency while also improving accuracy</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Fast R-CNN addressed R-CNN’s speed bottlenecks by </a:t>
            </a:r>
            <a:r>
              <a:rPr b="1" lang="en-US" sz="1100">
                <a:solidFill>
                  <a:schemeClr val="dk1"/>
                </a:solidFill>
              </a:rPr>
              <a:t>sharing the heavy CNN computation across proposals.</a:t>
            </a:r>
            <a:br>
              <a:rPr b="1" lang="en-US" sz="1100">
                <a:solidFill>
                  <a:schemeClr val="dk1"/>
                </a:solidFill>
              </a:rPr>
            </a:b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Instead of cropping each region and running a CNN on each (as R-CNN does), Fast R-CNN </a:t>
            </a:r>
            <a:r>
              <a:rPr b="1" lang="en-US" sz="1100">
                <a:solidFill>
                  <a:schemeClr val="dk1"/>
                </a:solidFill>
              </a:rPr>
              <a:t>runs the CNN once per image</a:t>
            </a:r>
            <a:r>
              <a:rPr lang="en-US" sz="1100">
                <a:solidFill>
                  <a:schemeClr val="dk1"/>
                </a:solidFill>
              </a:rPr>
              <a:t> to produce a feature map.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Then uses </a:t>
            </a:r>
            <a:r>
              <a:rPr b="1" lang="en-US" sz="1100">
                <a:solidFill>
                  <a:schemeClr val="dk1"/>
                </a:solidFill>
              </a:rPr>
              <a:t>Region of Interest (RoI) Pooling</a:t>
            </a:r>
            <a:r>
              <a:rPr lang="en-US" sz="1100">
                <a:solidFill>
                  <a:schemeClr val="dk1"/>
                </a:solidFill>
              </a:rPr>
              <a:t> to extract fixed-length feature vectors for each proposal from that shared feature map</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Finally, </a:t>
            </a:r>
            <a:r>
              <a:rPr b="1" lang="en-US" sz="1100">
                <a:solidFill>
                  <a:schemeClr val="dk1"/>
                </a:solidFill>
              </a:rPr>
              <a:t>a single network branch predicts both the class label and a refined bounding box</a:t>
            </a:r>
            <a:r>
              <a:rPr lang="en-US" sz="1100">
                <a:solidFill>
                  <a:schemeClr val="dk1"/>
                </a:solidFill>
              </a:rPr>
              <a:t> for each proposal (using a softmax classifier and linear regressor)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The SVMs and separate regression of R-CNN are replaced with this </a:t>
            </a:r>
            <a:r>
              <a:rPr b="1" lang="en-US" sz="1100">
                <a:solidFill>
                  <a:schemeClr val="dk1"/>
                </a:solidFill>
              </a:rPr>
              <a:t>integrated, multi-task loss</a:t>
            </a:r>
            <a:r>
              <a:rPr lang="en-US" sz="1100">
                <a:solidFill>
                  <a:schemeClr val="dk1"/>
                </a:solidFill>
              </a:rPr>
              <a:t> training </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These changes made Fast R-CNN dramatically faster and end-to-end trainable – </a:t>
            </a:r>
            <a:r>
              <a:rPr b="1" lang="en-US" sz="1100">
                <a:solidFill>
                  <a:schemeClr val="dk1"/>
                </a:solidFill>
              </a:rPr>
              <a:t>9× faster training and 213× faster inference than R-CNN with VGG16 </a:t>
            </a:r>
            <a:r>
              <a:rPr lang="en-US" sz="1100">
                <a:solidFill>
                  <a:schemeClr val="dk1"/>
                </a:solidFill>
              </a:rPr>
              <a:t>, while also slightly improving mAP </a:t>
            </a:r>
            <a:br>
              <a:rPr lang="en-US" sz="1100">
                <a:solidFill>
                  <a:schemeClr val="dk1"/>
                </a:solidFill>
              </a:rPr>
            </a:br>
            <a:endParaRPr sz="11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Fast-RCNN</a:t>
            </a:r>
            <a:endParaRPr sz="2000">
              <a:solidFill>
                <a:schemeClr val="lt1"/>
              </a:solidFill>
              <a:latin typeface="Arial"/>
              <a:ea typeface="Arial"/>
              <a:cs typeface="Arial"/>
              <a:sym typeface="Arial"/>
            </a:endParaRPr>
          </a:p>
        </p:txBody>
      </p:sp>
      <p:pic>
        <p:nvPicPr>
          <p:cNvPr id="625" name="Google Shape;625;p83"/>
          <p:cNvPicPr preferRelativeResize="0"/>
          <p:nvPr/>
        </p:nvPicPr>
        <p:blipFill>
          <a:blip r:embed="rId3">
            <a:alphaModFix/>
          </a:blip>
          <a:stretch>
            <a:fillRect/>
          </a:stretch>
        </p:blipFill>
        <p:spPr>
          <a:xfrm>
            <a:off x="391300" y="1068375"/>
            <a:ext cx="8189424" cy="3328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Fast-RCNN</a:t>
            </a:r>
            <a:endParaRPr sz="2000">
              <a:solidFill>
                <a:schemeClr val="lt1"/>
              </a:solidFill>
              <a:latin typeface="Arial"/>
              <a:ea typeface="Arial"/>
              <a:cs typeface="Arial"/>
              <a:sym typeface="Arial"/>
            </a:endParaRPr>
          </a:p>
        </p:txBody>
      </p:sp>
      <p:pic>
        <p:nvPicPr>
          <p:cNvPr id="631" name="Google Shape;631;p84"/>
          <p:cNvPicPr preferRelativeResize="0"/>
          <p:nvPr/>
        </p:nvPicPr>
        <p:blipFill>
          <a:blip r:embed="rId3">
            <a:alphaModFix/>
          </a:blip>
          <a:stretch>
            <a:fillRect/>
          </a:stretch>
        </p:blipFill>
        <p:spPr>
          <a:xfrm>
            <a:off x="229800" y="1704400"/>
            <a:ext cx="4537649" cy="2355950"/>
          </a:xfrm>
          <a:prstGeom prst="rect">
            <a:avLst/>
          </a:prstGeom>
          <a:noFill/>
          <a:ln>
            <a:noFill/>
          </a:ln>
        </p:spPr>
      </p:pic>
      <p:sp>
        <p:nvSpPr>
          <p:cNvPr id="632" name="Google Shape;632;p84"/>
          <p:cNvSpPr txBox="1"/>
          <p:nvPr/>
        </p:nvSpPr>
        <p:spPr>
          <a:xfrm>
            <a:off x="5531825" y="2064725"/>
            <a:ext cx="30000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Fast R-CNN gets </a:t>
            </a:r>
            <a:r>
              <a:rPr b="1" lang="en-US" sz="1100">
                <a:solidFill>
                  <a:schemeClr val="dk1"/>
                </a:solidFill>
              </a:rPr>
              <a:t>many regions</a:t>
            </a:r>
            <a:r>
              <a:rPr lang="en-US" sz="1100">
                <a:solidFill>
                  <a:schemeClr val="dk1"/>
                </a:solidFill>
              </a:rPr>
              <a:t> (ROIs) from an image using </a:t>
            </a:r>
            <a:r>
              <a:rPr b="1" lang="en-US" sz="1100">
                <a:solidFill>
                  <a:schemeClr val="dk1"/>
                </a:solidFill>
              </a:rPr>
              <a:t>Selective Search</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Each region can be a </a:t>
            </a:r>
            <a:r>
              <a:rPr b="1" lang="en-US" sz="1100">
                <a:solidFill>
                  <a:schemeClr val="dk1"/>
                </a:solidFill>
              </a:rPr>
              <a:t>different shape and size</a:t>
            </a:r>
            <a:r>
              <a:rPr lang="en-US" sz="1100">
                <a:solidFill>
                  <a:schemeClr val="dk1"/>
                </a:solidFill>
              </a:rPr>
              <a:t> (like a tall person vs. a wide car).</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But the classifier at the end wants </a:t>
            </a:r>
            <a:r>
              <a:rPr b="1" lang="en-US" sz="1100">
                <a:solidFill>
                  <a:schemeClr val="dk1"/>
                </a:solidFill>
              </a:rPr>
              <a:t>fixed-size inputs</a:t>
            </a:r>
            <a:r>
              <a:rPr lang="en-US" sz="1100">
                <a:solidFill>
                  <a:schemeClr val="dk1"/>
                </a:solidFill>
              </a:rPr>
              <a:t> (e.g., 7×7).</a:t>
            </a:r>
            <a:endParaRPr sz="11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5"/>
          <p:cNvSpPr txBox="1"/>
          <p:nvPr/>
        </p:nvSpPr>
        <p:spPr>
          <a:xfrm>
            <a:off x="157350" y="952850"/>
            <a:ext cx="8383500" cy="419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u="sng">
                <a:solidFill>
                  <a:schemeClr val="hlink"/>
                </a:solidFill>
                <a:hlinkClick r:id="rId3"/>
              </a:rPr>
              <a:t>Original Paper:</a:t>
            </a:r>
            <a:r>
              <a:rPr lang="en-US" sz="1100">
                <a:solidFill>
                  <a:schemeClr val="dk1"/>
                </a:solidFill>
              </a:rPr>
              <a:t> </a:t>
            </a:r>
            <a:r>
              <a:rPr i="1" lang="en-US" sz="1100">
                <a:solidFill>
                  <a:schemeClr val="dk1"/>
                </a:solidFill>
              </a:rPr>
              <a:t>“</a:t>
            </a:r>
            <a:r>
              <a:rPr i="1" lang="en-US" sz="1100">
                <a:solidFill>
                  <a:schemeClr val="dk1"/>
                </a:solidFill>
              </a:rPr>
              <a:t>Faster R-CNN: Towards Real-Time Object Detection with Region Proposal Network</a:t>
            </a:r>
            <a:r>
              <a:rPr i="1" lang="en-US" sz="1100">
                <a:solidFill>
                  <a:schemeClr val="dk1"/>
                </a:solidFill>
              </a:rPr>
              <a:t>”. </a:t>
            </a:r>
            <a:r>
              <a:rPr lang="en-US" sz="1100">
                <a:solidFill>
                  <a:schemeClr val="dk1"/>
                </a:solidFill>
              </a:rPr>
              <a:t>2015</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The official implementation was released in MATLAB/Python (Caffe). In PyTorch, </a:t>
            </a:r>
            <a:r>
              <a:rPr b="1" lang="en-US" sz="1100">
                <a:solidFill>
                  <a:schemeClr val="dk1"/>
                </a:solidFill>
              </a:rPr>
              <a:t>Detectron2</a:t>
            </a:r>
            <a:r>
              <a:rPr lang="en-US" sz="1100">
                <a:solidFill>
                  <a:schemeClr val="dk1"/>
                </a:solidFill>
              </a:rPr>
              <a:t> (by Facebook AI) and </a:t>
            </a:r>
            <a:r>
              <a:rPr b="1" lang="en-US" sz="1100">
                <a:solidFill>
                  <a:schemeClr val="dk1"/>
                </a:solidFill>
              </a:rPr>
              <a:t>Torchvision</a:t>
            </a:r>
            <a:r>
              <a:rPr lang="en-US" sz="1100">
                <a:solidFill>
                  <a:schemeClr val="dk1"/>
                </a:solidFill>
              </a:rPr>
              <a:t> provide implementations of Faster R-CNN (e.g. </a:t>
            </a:r>
            <a:r>
              <a:rPr lang="en-US" sz="1100" u="sng">
                <a:solidFill>
                  <a:schemeClr val="hlink"/>
                </a:solidFill>
                <a:hlinkClick r:id="rId4"/>
              </a:rPr>
              <a:t>torchvision.models.detection.fasterrcnn_resnet50_fpn</a:t>
            </a:r>
            <a:r>
              <a:rPr lang="en-US" sz="1100">
                <a:solidFill>
                  <a:schemeClr val="dk1"/>
                </a:solidFill>
              </a:rPr>
              <a:t>) that are widely used and well-documented. These implementations incorporate the RPN and Fast R-CNN head in a unified model.</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u="sng">
              <a:solidFill>
                <a:schemeClr val="dk1"/>
              </a:solidFill>
            </a:endParaRPr>
          </a:p>
          <a:p>
            <a:pPr indent="0" lvl="0" marL="0" rtl="0" algn="l">
              <a:lnSpc>
                <a:spcPct val="115000"/>
              </a:lnSpc>
              <a:spcBef>
                <a:spcPts val="1200"/>
              </a:spcBef>
              <a:spcAft>
                <a:spcPts val="0"/>
              </a:spcAft>
              <a:buNone/>
            </a:pPr>
            <a:r>
              <a:t/>
            </a:r>
            <a:endParaRPr sz="1100" u="sng">
              <a:solidFill>
                <a:schemeClr val="dk1"/>
              </a:solidFill>
            </a:endParaRPr>
          </a:p>
          <a:p>
            <a:pPr indent="0" lvl="0" marL="0" rtl="0" algn="l">
              <a:lnSpc>
                <a:spcPct val="115000"/>
              </a:lnSpc>
              <a:spcBef>
                <a:spcPts val="1200"/>
              </a:spcBef>
              <a:spcAft>
                <a:spcPts val="0"/>
              </a:spcAft>
              <a:buNone/>
            </a:pPr>
            <a:r>
              <a:rPr lang="en-US" sz="1100" u="sng">
                <a:solidFill>
                  <a:schemeClr val="dk1"/>
                </a:solidFill>
              </a:rPr>
              <a:t>Summary:</a:t>
            </a:r>
            <a:endParaRPr sz="1100" u="sng">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This work introduced the </a:t>
            </a:r>
            <a:r>
              <a:rPr b="1" lang="en-US" sz="1100">
                <a:solidFill>
                  <a:schemeClr val="dk1"/>
                </a:solidFill>
              </a:rPr>
              <a:t>Region Proposal Network (RPN) to learn region proposals</a:t>
            </a:r>
            <a:r>
              <a:rPr lang="en-US" sz="1100">
                <a:solidFill>
                  <a:schemeClr val="dk1"/>
                </a:solidFill>
              </a:rPr>
              <a:t>, making the detection pipeline </a:t>
            </a:r>
            <a:r>
              <a:rPr b="1" lang="en-US" sz="1100">
                <a:solidFill>
                  <a:schemeClr val="dk1"/>
                </a:solidFill>
              </a:rPr>
              <a:t>nearly fully CNN-based</a:t>
            </a:r>
            <a:r>
              <a:rPr lang="en-US" sz="1100">
                <a:solidFill>
                  <a:schemeClr val="dk1"/>
                </a:solidFill>
              </a:rPr>
              <a:t>. </a:t>
            </a:r>
            <a:r>
              <a:rPr b="1" lang="en-US" sz="1100">
                <a:solidFill>
                  <a:schemeClr val="dk1"/>
                </a:solidFill>
              </a:rPr>
              <a:t>RPN</a:t>
            </a:r>
            <a:r>
              <a:rPr lang="en-US" sz="1100">
                <a:solidFill>
                  <a:schemeClr val="dk1"/>
                </a:solidFill>
              </a:rPr>
              <a:t> </a:t>
            </a:r>
            <a:r>
              <a:rPr b="1" lang="en-US" sz="1100">
                <a:solidFill>
                  <a:schemeClr val="dk1"/>
                </a:solidFill>
              </a:rPr>
              <a:t>predicts object proposals directly from the convolutional feature map</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model is a </a:t>
            </a:r>
            <a:r>
              <a:rPr b="1" lang="en-US" sz="1100">
                <a:solidFill>
                  <a:schemeClr val="dk1"/>
                </a:solidFill>
              </a:rPr>
              <a:t>single unified network</a:t>
            </a:r>
            <a:r>
              <a:rPr lang="en-US" sz="1100">
                <a:solidFill>
                  <a:schemeClr val="dk1"/>
                </a:solidFill>
              </a:rPr>
              <a:t> with two modules sharing the base CNN features: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The RPN, which slides over the feature map and predicts multiple region boxes (anchors) at each location along with objectness scores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The Fast R-CNN </a:t>
            </a:r>
            <a:r>
              <a:rPr b="1" lang="en-US" sz="1100">
                <a:solidFill>
                  <a:schemeClr val="dk1"/>
                </a:solidFill>
              </a:rPr>
              <a:t>detection head</a:t>
            </a:r>
            <a:r>
              <a:rPr lang="en-US" sz="1100">
                <a:solidFill>
                  <a:schemeClr val="dk1"/>
                </a:solidFill>
              </a:rPr>
              <a:t> that classifies the proposals and refines their bounds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network is </a:t>
            </a:r>
            <a:r>
              <a:rPr b="1" lang="en-US" sz="1100">
                <a:solidFill>
                  <a:schemeClr val="dk1"/>
                </a:solidFill>
              </a:rPr>
              <a:t>trained end-to-end</a:t>
            </a:r>
            <a:r>
              <a:rPr lang="en-US" sz="1100">
                <a:solidFill>
                  <a:schemeClr val="dk1"/>
                </a:solidFill>
              </a:rPr>
              <a:t>, alternating between training the RPN and the detector, eventually convergence to a </a:t>
            </a:r>
            <a:r>
              <a:rPr lang="en-US" sz="1100">
                <a:solidFill>
                  <a:schemeClr val="dk1"/>
                </a:solidFill>
              </a:rPr>
              <a:t>unified mode.</a:t>
            </a:r>
            <a:endParaRPr sz="1100">
              <a:solidFill>
                <a:schemeClr val="dk1"/>
              </a:solidFill>
            </a:endParaRPr>
          </a:p>
        </p:txBody>
      </p:sp>
      <p:sp>
        <p:nvSpPr>
          <p:cNvPr id="638" name="Google Shape;638;p8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Faster R-CNN</a:t>
            </a:r>
            <a:endParaRPr sz="2000">
              <a:solidFill>
                <a:schemeClr val="lt1"/>
              </a:solidFill>
              <a:latin typeface="Arial"/>
              <a:ea typeface="Arial"/>
              <a:cs typeface="Arial"/>
              <a:sym typeface="Arial"/>
            </a:endParaRPr>
          </a:p>
        </p:txBody>
      </p:sp>
      <p:sp>
        <p:nvSpPr>
          <p:cNvPr id="639" name="Google Shape;639;p85"/>
          <p:cNvSpPr txBox="1"/>
          <p:nvPr/>
        </p:nvSpPr>
        <p:spPr>
          <a:xfrm>
            <a:off x="311425" y="2204175"/>
            <a:ext cx="8432100" cy="58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rPr>
              <a:t>🧠 What’s the problem? </a:t>
            </a:r>
            <a:r>
              <a:rPr lang="en-US" sz="1100">
                <a:solidFill>
                  <a:schemeClr val="dk1"/>
                </a:solidFill>
              </a:rPr>
              <a:t>In R-CNN and Fast R-CNN, we needed an </a:t>
            </a:r>
            <a:r>
              <a:rPr b="1" lang="en-US" sz="1100">
                <a:solidFill>
                  <a:schemeClr val="dk1"/>
                </a:solidFill>
              </a:rPr>
              <a:t>external algorithm</a:t>
            </a:r>
            <a:r>
              <a:rPr lang="en-US" sz="1100">
                <a:solidFill>
                  <a:schemeClr val="dk1"/>
                </a:solidFill>
              </a:rPr>
              <a:t> (like Selective Search) to find possible object regions.But that’s </a:t>
            </a:r>
            <a:r>
              <a:rPr b="1" lang="en-US" sz="1100">
                <a:solidFill>
                  <a:schemeClr val="dk1"/>
                </a:solidFill>
              </a:rPr>
              <a:t>slow and not learnable</a:t>
            </a:r>
            <a:r>
              <a:rPr lang="en-US" sz="1100">
                <a:solidFill>
                  <a:schemeClr val="dk1"/>
                </a:solidFill>
              </a:rPr>
              <a:t>.</a:t>
            </a:r>
            <a:endParaRPr sz="11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86"/>
          <p:cNvPicPr preferRelativeResize="0"/>
          <p:nvPr/>
        </p:nvPicPr>
        <p:blipFill>
          <a:blip r:embed="rId3">
            <a:alphaModFix/>
          </a:blip>
          <a:stretch>
            <a:fillRect/>
          </a:stretch>
        </p:blipFill>
        <p:spPr>
          <a:xfrm>
            <a:off x="463850" y="1102401"/>
            <a:ext cx="7842099" cy="3738675"/>
          </a:xfrm>
          <a:prstGeom prst="rect">
            <a:avLst/>
          </a:prstGeom>
          <a:noFill/>
          <a:ln>
            <a:noFill/>
          </a:ln>
        </p:spPr>
      </p:pic>
      <p:sp>
        <p:nvSpPr>
          <p:cNvPr id="645" name="Google Shape;645;p8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Faster R-CNN</a:t>
            </a:r>
            <a:endParaRPr sz="2000">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87"/>
          <p:cNvPicPr preferRelativeResize="0"/>
          <p:nvPr/>
        </p:nvPicPr>
        <p:blipFill>
          <a:blip r:embed="rId3">
            <a:alphaModFix/>
          </a:blip>
          <a:stretch>
            <a:fillRect/>
          </a:stretch>
        </p:blipFill>
        <p:spPr>
          <a:xfrm>
            <a:off x="116200" y="797600"/>
            <a:ext cx="8839204" cy="348734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YOLO</a:t>
            </a:r>
            <a:endParaRPr sz="2000">
              <a:solidFill>
                <a:schemeClr val="lt1"/>
              </a:solidFill>
              <a:latin typeface="Arial"/>
              <a:ea typeface="Arial"/>
              <a:cs typeface="Arial"/>
              <a:sym typeface="Arial"/>
            </a:endParaRPr>
          </a:p>
        </p:txBody>
      </p:sp>
      <p:sp>
        <p:nvSpPr>
          <p:cNvPr id="656" name="Google Shape;656;p88"/>
          <p:cNvSpPr txBox="1"/>
          <p:nvPr/>
        </p:nvSpPr>
        <p:spPr>
          <a:xfrm>
            <a:off x="157350" y="952850"/>
            <a:ext cx="8383500" cy="412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u="sng">
                <a:solidFill>
                  <a:schemeClr val="hlink"/>
                </a:solidFill>
                <a:hlinkClick r:id="rId3"/>
              </a:rPr>
              <a:t>Original Paper:</a:t>
            </a:r>
            <a:r>
              <a:rPr lang="en-US" sz="1100">
                <a:solidFill>
                  <a:schemeClr val="dk1"/>
                </a:solidFill>
              </a:rPr>
              <a:t> </a:t>
            </a:r>
            <a:r>
              <a:rPr i="1" lang="en-US" sz="1100">
                <a:solidFill>
                  <a:schemeClr val="dk1"/>
                </a:solidFill>
              </a:rPr>
              <a:t>“</a:t>
            </a:r>
            <a:r>
              <a:rPr i="1" lang="en-US" sz="1100">
                <a:solidFill>
                  <a:schemeClr val="dk1"/>
                </a:solidFill>
              </a:rPr>
              <a:t>You Only Look Once: Unified, Real-Time Object Detection</a:t>
            </a:r>
            <a:r>
              <a:rPr i="1" lang="en-US" sz="1100">
                <a:solidFill>
                  <a:schemeClr val="dk1"/>
                </a:solidFill>
              </a:rPr>
              <a:t>”. </a:t>
            </a:r>
            <a:r>
              <a:rPr lang="en-US" sz="1100">
                <a:solidFill>
                  <a:schemeClr val="dk1"/>
                </a:solidFill>
              </a:rPr>
              <a:t>2016</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PyTorch Implementation:</a:t>
            </a:r>
            <a:r>
              <a:rPr lang="en-US" sz="1100">
                <a:solidFill>
                  <a:schemeClr val="dk1"/>
                </a:solidFill>
              </a:rPr>
              <a:t> The original YOLO was implemented in C (Darknet). For a PyTorch implementation, the </a:t>
            </a:r>
            <a:r>
              <a:rPr b="1" lang="en-US" sz="1100">
                <a:solidFill>
                  <a:schemeClr val="dk1"/>
                </a:solidFill>
              </a:rPr>
              <a:t>Ultralytics YOLOv5</a:t>
            </a:r>
            <a:r>
              <a:rPr lang="en-US" sz="1100">
                <a:solidFill>
                  <a:schemeClr val="dk1"/>
                </a:solidFill>
              </a:rPr>
              <a:t> repository is a popular choice – it’s well-documented and widely used (20K+ stars).</a:t>
            </a:r>
            <a:br>
              <a:rPr lang="en-US"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US" sz="1100" u="sng">
                <a:solidFill>
                  <a:schemeClr val="dk1"/>
                </a:solidFill>
              </a:rPr>
              <a:t>Summary:</a:t>
            </a:r>
            <a:endParaRPr sz="1100" u="sng">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This work introduced </a:t>
            </a:r>
            <a:r>
              <a:rPr lang="en-US" sz="1100">
                <a:solidFill>
                  <a:schemeClr val="dk1"/>
                </a:solidFill>
              </a:rPr>
              <a:t>the first </a:t>
            </a:r>
            <a:r>
              <a:rPr b="1" lang="en-US" sz="1100">
                <a:solidFill>
                  <a:schemeClr val="dk1"/>
                </a:solidFill>
              </a:rPr>
              <a:t>one-stage detector to unify object detection in a single neural network</a:t>
            </a:r>
            <a:r>
              <a:rPr lang="en-US" sz="1100">
                <a:solidFill>
                  <a:schemeClr val="dk1"/>
                </a:solidFill>
              </a:rPr>
              <a:t>, enabling real-time performance.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a:t>
            </a:r>
            <a:r>
              <a:rPr lang="en-US" sz="1100">
                <a:solidFill>
                  <a:schemeClr val="dk1"/>
                </a:solidFill>
              </a:rPr>
              <a:t> input image is divided into a SxS grid. Each grid cell is responsible for </a:t>
            </a:r>
            <a:r>
              <a:rPr b="1" lang="en-US" sz="1100">
                <a:solidFill>
                  <a:schemeClr val="dk1"/>
                </a:solidFill>
              </a:rPr>
              <a:t>detecting objects whose center falls inside</a:t>
            </a:r>
            <a:r>
              <a:rPr lang="en-US" sz="1100">
                <a:solidFill>
                  <a:schemeClr val="dk1"/>
                </a:solidFill>
              </a:rPr>
              <a:t> that cell.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 </a:t>
            </a:r>
            <a:r>
              <a:rPr b="1" lang="en-US" sz="1100">
                <a:solidFill>
                  <a:schemeClr val="dk1"/>
                </a:solidFill>
              </a:rPr>
              <a:t>single CNN processes the whole image and outputs, for each grid cell, a fixed number of</a:t>
            </a:r>
            <a:r>
              <a:rPr lang="en-US" sz="1100">
                <a:solidFill>
                  <a:schemeClr val="dk1"/>
                </a:solidFill>
              </a:rPr>
              <a:t> bounding box </a:t>
            </a:r>
            <a:r>
              <a:rPr b="1" lang="en-US" sz="1100">
                <a:solidFill>
                  <a:schemeClr val="dk1"/>
                </a:solidFill>
              </a:rPr>
              <a:t>predictions</a:t>
            </a:r>
            <a:r>
              <a:rPr lang="en-US" sz="1100">
                <a:solidFill>
                  <a:schemeClr val="dk1"/>
                </a:solidFill>
              </a:rPr>
              <a:t> (with confidences) and class probabilities.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At inference, the model yields a set of predicted boxes across the image, which are then filtered by </a:t>
            </a:r>
            <a:r>
              <a:rPr b="1" lang="en-US" sz="1100">
                <a:solidFill>
                  <a:schemeClr val="dk1"/>
                </a:solidFill>
              </a:rPr>
              <a:t>thresholding confidence and applying non-max suppression</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YOLO’s unified design initially </a:t>
            </a:r>
            <a:r>
              <a:rPr b="1" lang="en-US" sz="1100">
                <a:solidFill>
                  <a:schemeClr val="dk1"/>
                </a:solidFill>
              </a:rPr>
              <a:t>traded off some accuracy for speed</a:t>
            </a:r>
            <a:r>
              <a:rPr lang="en-US" sz="1100">
                <a:solidFill>
                  <a:schemeClr val="dk1"/>
                </a:solidFill>
              </a:rPr>
              <a:t> – e.g., it made more localization errors compared to slower R-CNN-based models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It significantly reduced background false detections and showed strong generalization</a:t>
            </a:r>
            <a:br>
              <a:rPr lang="en-US" sz="1100">
                <a:solidFill>
                  <a:schemeClr val="dk1"/>
                </a:solidFill>
              </a:rPr>
            </a:br>
            <a:endParaRPr sz="11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89"/>
          <p:cNvPicPr preferRelativeResize="0"/>
          <p:nvPr/>
        </p:nvPicPr>
        <p:blipFill>
          <a:blip r:embed="rId3">
            <a:alphaModFix/>
          </a:blip>
          <a:stretch>
            <a:fillRect/>
          </a:stretch>
        </p:blipFill>
        <p:spPr>
          <a:xfrm>
            <a:off x="754050" y="1963101"/>
            <a:ext cx="7390423" cy="2226500"/>
          </a:xfrm>
          <a:prstGeom prst="rect">
            <a:avLst/>
          </a:prstGeom>
          <a:noFill/>
          <a:ln>
            <a:noFill/>
          </a:ln>
        </p:spPr>
      </p:pic>
      <p:sp>
        <p:nvSpPr>
          <p:cNvPr id="662" name="Google Shape;662;p8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YOLO</a:t>
            </a:r>
            <a:endParaRPr sz="2000">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Object Detection: YOLO</a:t>
            </a:r>
            <a:endParaRPr sz="2000">
              <a:solidFill>
                <a:schemeClr val="lt1"/>
              </a:solidFill>
              <a:latin typeface="Arial"/>
              <a:ea typeface="Arial"/>
              <a:cs typeface="Arial"/>
              <a:sym typeface="Arial"/>
            </a:endParaRPr>
          </a:p>
        </p:txBody>
      </p:sp>
      <p:pic>
        <p:nvPicPr>
          <p:cNvPr id="668" name="Google Shape;668;p90"/>
          <p:cNvPicPr preferRelativeResize="0"/>
          <p:nvPr/>
        </p:nvPicPr>
        <p:blipFill>
          <a:blip r:embed="rId3">
            <a:alphaModFix/>
          </a:blip>
          <a:stretch>
            <a:fillRect/>
          </a:stretch>
        </p:blipFill>
        <p:spPr>
          <a:xfrm>
            <a:off x="311475" y="1104750"/>
            <a:ext cx="7470802" cy="390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a:t>
            </a:r>
            <a:r>
              <a:rPr lang="en-US" sz="2000">
                <a:solidFill>
                  <a:schemeClr val="lt1"/>
                </a:solidFill>
              </a:rPr>
              <a:t>Relationship</a:t>
            </a:r>
            <a:r>
              <a:rPr lang="en-US" sz="2000">
                <a:solidFill>
                  <a:schemeClr val="lt1"/>
                </a:solidFill>
              </a:rPr>
              <a:t> Detection</a:t>
            </a:r>
            <a:endParaRPr sz="2000">
              <a:solidFill>
                <a:schemeClr val="lt1"/>
              </a:solidFill>
              <a:latin typeface="Arial"/>
              <a:ea typeface="Arial"/>
              <a:cs typeface="Arial"/>
              <a:sym typeface="Arial"/>
            </a:endParaRPr>
          </a:p>
        </p:txBody>
      </p:sp>
      <p:sp>
        <p:nvSpPr>
          <p:cNvPr id="97" name="Google Shape;97;p19"/>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 name="Google Shape;98;p19"/>
          <p:cNvPicPr preferRelativeResize="0"/>
          <p:nvPr/>
        </p:nvPicPr>
        <p:blipFill>
          <a:blip r:embed="rId3">
            <a:alphaModFix/>
          </a:blip>
          <a:stretch>
            <a:fillRect/>
          </a:stretch>
        </p:blipFill>
        <p:spPr>
          <a:xfrm>
            <a:off x="2305464" y="813075"/>
            <a:ext cx="4409426" cy="42425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Semantic Segmentation vs Object Detection</a:t>
            </a:r>
            <a:endParaRPr sz="2000">
              <a:solidFill>
                <a:schemeClr val="lt1"/>
              </a:solidFill>
              <a:latin typeface="Arial"/>
              <a:ea typeface="Arial"/>
              <a:cs typeface="Arial"/>
              <a:sym typeface="Arial"/>
            </a:endParaRPr>
          </a:p>
        </p:txBody>
      </p:sp>
      <p:pic>
        <p:nvPicPr>
          <p:cNvPr id="674" name="Google Shape;674;p91"/>
          <p:cNvPicPr preferRelativeResize="0"/>
          <p:nvPr/>
        </p:nvPicPr>
        <p:blipFill>
          <a:blip r:embed="rId3">
            <a:alphaModFix/>
          </a:blip>
          <a:stretch>
            <a:fillRect/>
          </a:stretch>
        </p:blipFill>
        <p:spPr>
          <a:xfrm>
            <a:off x="412100" y="1677826"/>
            <a:ext cx="8319800" cy="21449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Semantic Segmentation: Per Pixel Class Labels</a:t>
            </a:r>
            <a:endParaRPr sz="2000">
              <a:solidFill>
                <a:schemeClr val="lt1"/>
              </a:solidFill>
              <a:latin typeface="Arial"/>
              <a:ea typeface="Arial"/>
              <a:cs typeface="Arial"/>
              <a:sym typeface="Arial"/>
            </a:endParaRPr>
          </a:p>
        </p:txBody>
      </p:sp>
      <p:pic>
        <p:nvPicPr>
          <p:cNvPr id="680" name="Google Shape;680;p92"/>
          <p:cNvPicPr preferRelativeResize="0"/>
          <p:nvPr/>
        </p:nvPicPr>
        <p:blipFill>
          <a:blip r:embed="rId3">
            <a:alphaModFix/>
          </a:blip>
          <a:stretch>
            <a:fillRect/>
          </a:stretch>
        </p:blipFill>
        <p:spPr>
          <a:xfrm>
            <a:off x="325675" y="1215350"/>
            <a:ext cx="3531950" cy="3538650"/>
          </a:xfrm>
          <a:prstGeom prst="rect">
            <a:avLst/>
          </a:prstGeom>
          <a:noFill/>
          <a:ln>
            <a:noFill/>
          </a:ln>
        </p:spPr>
      </p:pic>
      <p:pic>
        <p:nvPicPr>
          <p:cNvPr id="681" name="Google Shape;681;p92"/>
          <p:cNvPicPr preferRelativeResize="0"/>
          <p:nvPr/>
        </p:nvPicPr>
        <p:blipFill>
          <a:blip r:embed="rId4">
            <a:alphaModFix/>
          </a:blip>
          <a:stretch>
            <a:fillRect/>
          </a:stretch>
        </p:blipFill>
        <p:spPr>
          <a:xfrm>
            <a:off x="4630150" y="1208689"/>
            <a:ext cx="3531950" cy="355197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Semantic Segmentation vs Instance Segmentation</a:t>
            </a:r>
            <a:endParaRPr sz="2000">
              <a:solidFill>
                <a:schemeClr val="lt1"/>
              </a:solidFill>
              <a:latin typeface="Arial"/>
              <a:ea typeface="Arial"/>
              <a:cs typeface="Arial"/>
              <a:sym typeface="Arial"/>
            </a:endParaRPr>
          </a:p>
        </p:txBody>
      </p:sp>
      <p:pic>
        <p:nvPicPr>
          <p:cNvPr id="687" name="Google Shape;687;p93"/>
          <p:cNvPicPr preferRelativeResize="0"/>
          <p:nvPr/>
        </p:nvPicPr>
        <p:blipFill>
          <a:blip r:embed="rId3">
            <a:alphaModFix/>
          </a:blip>
          <a:stretch>
            <a:fillRect/>
          </a:stretch>
        </p:blipFill>
        <p:spPr>
          <a:xfrm>
            <a:off x="401063" y="1300125"/>
            <a:ext cx="8189474" cy="32903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Image Segmentation: Use Cases</a:t>
            </a:r>
            <a:endParaRPr sz="2000">
              <a:solidFill>
                <a:schemeClr val="lt1"/>
              </a:solidFill>
              <a:latin typeface="Arial"/>
              <a:ea typeface="Arial"/>
              <a:cs typeface="Arial"/>
              <a:sym typeface="Arial"/>
            </a:endParaRPr>
          </a:p>
        </p:txBody>
      </p:sp>
      <p:sp>
        <p:nvSpPr>
          <p:cNvPr id="693" name="Google Shape;693;p94"/>
          <p:cNvSpPr txBox="1"/>
          <p:nvPr/>
        </p:nvSpPr>
        <p:spPr>
          <a:xfrm>
            <a:off x="538775" y="1504350"/>
            <a:ext cx="7742400" cy="2134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US"/>
              <a:t>Medical imaging</a:t>
            </a:r>
            <a:br>
              <a:rPr lang="en-US"/>
            </a:br>
            <a:endParaRPr/>
          </a:p>
          <a:p>
            <a:pPr indent="-298450" lvl="0" marL="457200" rtl="0" algn="l">
              <a:lnSpc>
                <a:spcPct val="115000"/>
              </a:lnSpc>
              <a:spcBef>
                <a:spcPts val="0"/>
              </a:spcBef>
              <a:spcAft>
                <a:spcPts val="0"/>
              </a:spcAft>
              <a:buClr>
                <a:schemeClr val="dk1"/>
              </a:buClr>
              <a:buSzPts val="1100"/>
              <a:buChar char="●"/>
            </a:pPr>
            <a:r>
              <a:rPr lang="en-US"/>
              <a:t>Interactive editing tools (like Photoshop)</a:t>
            </a:r>
            <a:br>
              <a:rPr lang="en-US"/>
            </a:br>
            <a:endParaRPr/>
          </a:p>
          <a:p>
            <a:pPr indent="-298450" lvl="0" marL="457200" rtl="0" algn="l">
              <a:lnSpc>
                <a:spcPct val="115000"/>
              </a:lnSpc>
              <a:spcBef>
                <a:spcPts val="0"/>
              </a:spcBef>
              <a:spcAft>
                <a:spcPts val="0"/>
              </a:spcAft>
              <a:buClr>
                <a:schemeClr val="dk1"/>
              </a:buClr>
              <a:buSzPts val="1100"/>
              <a:buChar char="●"/>
            </a:pPr>
            <a:r>
              <a:rPr lang="en-US"/>
              <a:t>Robotics and AR (object understanding)</a:t>
            </a:r>
            <a:br>
              <a:rPr lang="en-US"/>
            </a:br>
            <a:endParaRPr/>
          </a:p>
          <a:p>
            <a:pPr indent="-298450" lvl="0" marL="457200" rtl="0" algn="l">
              <a:lnSpc>
                <a:spcPct val="115000"/>
              </a:lnSpc>
              <a:spcBef>
                <a:spcPts val="0"/>
              </a:spcBef>
              <a:spcAft>
                <a:spcPts val="0"/>
              </a:spcAft>
              <a:buClr>
                <a:schemeClr val="dk1"/>
              </a:buClr>
              <a:buSzPts val="1100"/>
              <a:buChar char="●"/>
            </a:pPr>
            <a:r>
              <a:rPr lang="en-US"/>
              <a:t>Visual grounding with LLMs (e.g., captioning, VQA)</a:t>
            </a:r>
            <a:br>
              <a:rPr lang="en-US"/>
            </a:b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Image Segmentation</a:t>
            </a:r>
            <a:r>
              <a:rPr lang="en-US" sz="2000">
                <a:solidFill>
                  <a:schemeClr val="lt1"/>
                </a:solidFill>
              </a:rPr>
              <a:t>: Popular Algorithms</a:t>
            </a:r>
            <a:endParaRPr sz="2000">
              <a:solidFill>
                <a:schemeClr val="lt1"/>
              </a:solidFill>
              <a:latin typeface="Arial"/>
              <a:ea typeface="Arial"/>
              <a:cs typeface="Arial"/>
              <a:sym typeface="Arial"/>
            </a:endParaRPr>
          </a:p>
        </p:txBody>
      </p:sp>
      <p:sp>
        <p:nvSpPr>
          <p:cNvPr id="699" name="Google Shape;699;p95"/>
          <p:cNvSpPr txBox="1"/>
          <p:nvPr/>
        </p:nvSpPr>
        <p:spPr>
          <a:xfrm>
            <a:off x="672325" y="1353175"/>
            <a:ext cx="7742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Pre-CNN Era:</a:t>
            </a:r>
            <a:endParaRPr/>
          </a:p>
          <a:p>
            <a:pPr indent="-317500" lvl="1" marL="914400" rtl="0" algn="l">
              <a:spcBef>
                <a:spcPts val="0"/>
              </a:spcBef>
              <a:spcAft>
                <a:spcPts val="0"/>
              </a:spcAft>
              <a:buSzPts val="1400"/>
              <a:buChar char="○"/>
            </a:pPr>
            <a:r>
              <a:rPr lang="en-US"/>
              <a:t>Rule-based systems based on </a:t>
            </a:r>
            <a:r>
              <a:rPr lang="en-US"/>
              <a:t>edge</a:t>
            </a:r>
            <a:r>
              <a:rPr lang="en-US"/>
              <a:t> detection and thresholding</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US"/>
              <a:t>CNN-based Era:</a:t>
            </a:r>
            <a:endParaRPr/>
          </a:p>
          <a:p>
            <a:pPr indent="-317500" lvl="1" marL="914400" rtl="0" algn="l">
              <a:spcBef>
                <a:spcPts val="0"/>
              </a:spcBef>
              <a:spcAft>
                <a:spcPts val="0"/>
              </a:spcAft>
              <a:buSzPts val="1400"/>
              <a:buChar char="○"/>
            </a:pPr>
            <a:r>
              <a:rPr lang="en-US"/>
              <a:t>FCN: Fully Convolutional Networks</a:t>
            </a:r>
            <a:endParaRPr/>
          </a:p>
          <a:p>
            <a:pPr indent="-317500" lvl="1" marL="914400" rtl="0" algn="l">
              <a:spcBef>
                <a:spcPts val="0"/>
              </a:spcBef>
              <a:spcAft>
                <a:spcPts val="0"/>
              </a:spcAft>
              <a:buSzPts val="1400"/>
              <a:buChar char="○"/>
            </a:pPr>
            <a:r>
              <a:rPr lang="en-US"/>
              <a:t>Mask R-CNN</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US"/>
              <a:t>Transformers</a:t>
            </a:r>
            <a:endParaRPr/>
          </a:p>
          <a:p>
            <a:pPr indent="-317500" lvl="1" marL="914400" rtl="0" algn="l">
              <a:spcBef>
                <a:spcPts val="0"/>
              </a:spcBef>
              <a:spcAft>
                <a:spcPts val="0"/>
              </a:spcAft>
              <a:buSzPts val="1400"/>
              <a:buChar char="○"/>
            </a:pPr>
            <a:r>
              <a:rPr lang="en-US"/>
              <a:t>Segmenter</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US"/>
              <a:t>Foundation Models Shift</a:t>
            </a:r>
            <a:endParaRPr/>
          </a:p>
          <a:p>
            <a:pPr indent="-317500" lvl="1" marL="914400" rtl="0" algn="l">
              <a:spcBef>
                <a:spcPts val="0"/>
              </a:spcBef>
              <a:spcAft>
                <a:spcPts val="0"/>
              </a:spcAft>
              <a:buSzPts val="1400"/>
              <a:buChar char="○"/>
            </a:pPr>
            <a:r>
              <a:rPr lang="en-US"/>
              <a:t>SAM</a:t>
            </a:r>
            <a:endParaRPr/>
          </a:p>
          <a:p>
            <a:pPr indent="-317500" lvl="1" marL="914400" rtl="0" algn="l">
              <a:spcBef>
                <a:spcPts val="0"/>
              </a:spcBef>
              <a:spcAft>
                <a:spcPts val="0"/>
              </a:spcAft>
              <a:buSzPts val="1400"/>
              <a:buChar char="○"/>
            </a:pPr>
            <a:r>
              <a:rPr lang="en-US"/>
              <a:t>SAM 2</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Semantic</a:t>
            </a:r>
            <a:r>
              <a:rPr lang="en-US" sz="2000">
                <a:solidFill>
                  <a:schemeClr val="lt1"/>
                </a:solidFill>
              </a:rPr>
              <a:t> Segmentation: FCN</a:t>
            </a:r>
            <a:endParaRPr sz="2000">
              <a:solidFill>
                <a:schemeClr val="lt1"/>
              </a:solidFill>
              <a:latin typeface="Arial"/>
              <a:ea typeface="Arial"/>
              <a:cs typeface="Arial"/>
              <a:sym typeface="Arial"/>
            </a:endParaRPr>
          </a:p>
        </p:txBody>
      </p:sp>
      <p:sp>
        <p:nvSpPr>
          <p:cNvPr id="705" name="Google Shape;705;p96"/>
          <p:cNvSpPr txBox="1"/>
          <p:nvPr/>
        </p:nvSpPr>
        <p:spPr>
          <a:xfrm>
            <a:off x="91600" y="928075"/>
            <a:ext cx="8737500" cy="581700"/>
          </a:xfrm>
          <a:prstGeom prst="rect">
            <a:avLst/>
          </a:prstGeom>
          <a:noFill/>
          <a:ln>
            <a:noFill/>
          </a:ln>
        </p:spPr>
        <p:txBody>
          <a:bodyPr anchorCtr="0" anchor="t" bIns="91425" lIns="91425" spcFirstLastPara="1" rIns="91425" wrap="square" tIns="91425">
            <a:spAutoFit/>
          </a:bodyPr>
          <a:lstStyle/>
          <a:p>
            <a:pPr indent="0" lvl="0" marL="139700" rtl="0" algn="l">
              <a:lnSpc>
                <a:spcPct val="115000"/>
              </a:lnSpc>
              <a:spcBef>
                <a:spcPts val="0"/>
              </a:spcBef>
              <a:spcAft>
                <a:spcPts val="0"/>
              </a:spcAft>
              <a:buNone/>
            </a:pPr>
            <a:r>
              <a:rPr lang="en-US" sz="1200">
                <a:solidFill>
                  <a:srgbClr val="0E0E0E"/>
                </a:solidFill>
              </a:rPr>
              <a:t>An </a:t>
            </a:r>
            <a:r>
              <a:rPr b="1" lang="en-US" sz="1200">
                <a:solidFill>
                  <a:srgbClr val="0E0E0E"/>
                </a:solidFill>
              </a:rPr>
              <a:t>FCN (Fully Convolutional Network)</a:t>
            </a:r>
            <a:r>
              <a:rPr lang="en-US" sz="1200">
                <a:solidFill>
                  <a:srgbClr val="0E0E0E"/>
                </a:solidFill>
              </a:rPr>
              <a:t> is a neural network that </a:t>
            </a:r>
            <a:r>
              <a:rPr b="1" lang="en-US" sz="1200">
                <a:solidFill>
                  <a:srgbClr val="0E0E0E"/>
                </a:solidFill>
              </a:rPr>
              <a:t>replaces all fully connected layers</a:t>
            </a:r>
            <a:r>
              <a:rPr lang="en-US" sz="1200">
                <a:solidFill>
                  <a:srgbClr val="0E0E0E"/>
                </a:solidFill>
              </a:rPr>
              <a:t> with </a:t>
            </a:r>
            <a:r>
              <a:rPr b="1" lang="en-US" sz="1200">
                <a:solidFill>
                  <a:srgbClr val="0E0E0E"/>
                </a:solidFill>
              </a:rPr>
              <a:t>convolutional layers</a:t>
            </a:r>
            <a:r>
              <a:rPr lang="en-US" sz="1200">
                <a:solidFill>
                  <a:srgbClr val="0E0E0E"/>
                </a:solidFill>
              </a:rPr>
              <a:t>, so it can output </a:t>
            </a:r>
            <a:r>
              <a:rPr b="1" lang="en-US" sz="1200">
                <a:solidFill>
                  <a:srgbClr val="0E0E0E"/>
                </a:solidFill>
              </a:rPr>
              <a:t>pixel-level predictions</a:t>
            </a:r>
            <a:r>
              <a:rPr lang="en-US" sz="1200">
                <a:solidFill>
                  <a:srgbClr val="0E0E0E"/>
                </a:solidFill>
              </a:rPr>
              <a:t> for any input size.</a:t>
            </a:r>
            <a:endParaRPr sz="1200">
              <a:solidFill>
                <a:srgbClr val="0E0E0E"/>
              </a:solidFill>
            </a:endParaRPr>
          </a:p>
        </p:txBody>
      </p:sp>
      <p:sp>
        <p:nvSpPr>
          <p:cNvPr id="706" name="Google Shape;706;p96"/>
          <p:cNvSpPr txBox="1"/>
          <p:nvPr/>
        </p:nvSpPr>
        <p:spPr>
          <a:xfrm>
            <a:off x="91600" y="1587500"/>
            <a:ext cx="8590800" cy="1327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Remove the fully connected layers.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Use </a:t>
            </a:r>
            <a:r>
              <a:rPr b="1" lang="en-US" sz="1100">
                <a:solidFill>
                  <a:schemeClr val="dk1"/>
                </a:solidFill>
              </a:rPr>
              <a:t>1×1 convolutions</a:t>
            </a:r>
            <a:r>
              <a:rPr lang="en-US" sz="1100">
                <a:solidFill>
                  <a:schemeClr val="dk1"/>
                </a:solidFill>
              </a:rPr>
              <a:t> to produce class scores at each spatial location.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Then use </a:t>
            </a:r>
            <a:r>
              <a:rPr b="1" lang="en-US" sz="1100">
                <a:solidFill>
                  <a:schemeClr val="dk1"/>
                </a:solidFill>
              </a:rPr>
              <a:t>upsampling / transpose conv (a.k.a. deconvolution)</a:t>
            </a:r>
            <a:r>
              <a:rPr lang="en-US" sz="1100">
                <a:solidFill>
                  <a:schemeClr val="dk1"/>
                </a:solidFill>
              </a:rPr>
              <a:t> to resize the low-res output back to the original image size.</a:t>
            </a:r>
            <a:br>
              <a:rPr lang="en-US" sz="1100">
                <a:solidFill>
                  <a:schemeClr val="dk1"/>
                </a:solidFill>
              </a:rPr>
            </a:br>
            <a:endParaRPr sz="1100">
              <a:solidFill>
                <a:schemeClr val="dk1"/>
              </a:solidFill>
            </a:endParaRPr>
          </a:p>
        </p:txBody>
      </p:sp>
      <p:pic>
        <p:nvPicPr>
          <p:cNvPr id="707" name="Google Shape;707;p96"/>
          <p:cNvPicPr preferRelativeResize="0"/>
          <p:nvPr/>
        </p:nvPicPr>
        <p:blipFill>
          <a:blip r:embed="rId3">
            <a:alphaModFix/>
          </a:blip>
          <a:stretch>
            <a:fillRect/>
          </a:stretch>
        </p:blipFill>
        <p:spPr>
          <a:xfrm>
            <a:off x="1300300" y="2915000"/>
            <a:ext cx="5795248" cy="1923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Semantic</a:t>
            </a:r>
            <a:r>
              <a:rPr lang="en-US" sz="2000">
                <a:solidFill>
                  <a:schemeClr val="lt1"/>
                </a:solidFill>
              </a:rPr>
              <a:t> Segmentation: FCN</a:t>
            </a:r>
            <a:endParaRPr sz="2000">
              <a:solidFill>
                <a:schemeClr val="lt1"/>
              </a:solidFill>
              <a:latin typeface="Arial"/>
              <a:ea typeface="Arial"/>
              <a:cs typeface="Arial"/>
              <a:sym typeface="Arial"/>
            </a:endParaRPr>
          </a:p>
        </p:txBody>
      </p:sp>
      <p:sp>
        <p:nvSpPr>
          <p:cNvPr id="713" name="Google Shape;713;p97"/>
          <p:cNvSpPr txBox="1"/>
          <p:nvPr/>
        </p:nvSpPr>
        <p:spPr>
          <a:xfrm>
            <a:off x="141550" y="1043750"/>
            <a:ext cx="8590800" cy="291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u="sng">
                <a:solidFill>
                  <a:schemeClr val="dk1"/>
                </a:solidFill>
              </a:rPr>
              <a:t>Structure</a:t>
            </a:r>
            <a:endParaRPr b="1" sz="1300" u="sng">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Backbone: CNN (e.g., VGG, ResNet) → outputs a </a:t>
            </a:r>
            <a:r>
              <a:rPr b="1" lang="en-US" sz="1100">
                <a:solidFill>
                  <a:schemeClr val="dk1"/>
                </a:solidFill>
              </a:rPr>
              <a:t>low-res feature map</a:t>
            </a:r>
            <a:r>
              <a:rPr lang="en-US" sz="1100">
                <a:solidFill>
                  <a:schemeClr val="dk1"/>
                </a:solidFill>
              </a:rPr>
              <a:t>, say 14×14×512</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1×1 Conv</a:t>
            </a:r>
            <a:r>
              <a:rPr lang="en-US" sz="1100">
                <a:solidFill>
                  <a:schemeClr val="dk1"/>
                </a:solidFill>
              </a:rPr>
              <a:t>: reduces depth → from 512 → C (number of classes), now we have 14×14×</a:t>
            </a:r>
            <a:r>
              <a:rPr lang="en-US" sz="1100">
                <a:solidFill>
                  <a:schemeClr val="dk1"/>
                </a:solidFill>
              </a:rPr>
              <a:t>C</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Upsampling</a:t>
            </a:r>
            <a:r>
              <a:rPr lang="en-US" sz="1100">
                <a:solidFill>
                  <a:schemeClr val="dk1"/>
                </a:solidFill>
              </a:rPr>
              <a:t>: brings 14×14 back to 224×224, giving final segmentation map (224×224×C)</a:t>
            </a:r>
            <a:br>
              <a:rPr lang="en-US" sz="1100">
                <a:solidFill>
                  <a:schemeClr val="dk1"/>
                </a:solidFill>
              </a:rPr>
            </a:br>
            <a:endParaRPr sz="1100">
              <a:solidFill>
                <a:schemeClr val="dk1"/>
              </a:solidFill>
            </a:endParaRPr>
          </a:p>
          <a:p>
            <a:pPr indent="-304800" lvl="0" marL="457200" rtl="0" algn="l">
              <a:lnSpc>
                <a:spcPct val="115000"/>
              </a:lnSpc>
              <a:spcBef>
                <a:spcPts val="0"/>
              </a:spcBef>
              <a:spcAft>
                <a:spcPts val="0"/>
              </a:spcAft>
              <a:buClr>
                <a:srgbClr val="0E0E0E"/>
              </a:buClr>
              <a:buSzPts val="1200"/>
              <a:buChar char="-"/>
            </a:pPr>
            <a:r>
              <a:rPr lang="en-US" sz="1200">
                <a:solidFill>
                  <a:srgbClr val="0E0E0E"/>
                </a:solidFill>
              </a:rPr>
              <a:t>It’s a learned way to </a:t>
            </a:r>
            <a:r>
              <a:rPr b="1" lang="en-US" sz="1200">
                <a:solidFill>
                  <a:srgbClr val="0E0E0E"/>
                </a:solidFill>
              </a:rPr>
              <a:t>upsample</a:t>
            </a:r>
            <a:r>
              <a:rPr lang="en-US" sz="1200">
                <a:solidFill>
                  <a:srgbClr val="0E0E0E"/>
                </a:solidFill>
              </a:rPr>
              <a:t> a feature map by spreading each pixel over a larger area using trainable filters.</a:t>
            </a:r>
            <a:br>
              <a:rPr lang="en-US" sz="1200">
                <a:solidFill>
                  <a:srgbClr val="0E0E0E"/>
                </a:solidFill>
              </a:rPr>
            </a:br>
            <a:endParaRPr sz="1200">
              <a:solidFill>
                <a:srgbClr val="0E0E0E"/>
              </a:solidFill>
            </a:endParaRPr>
          </a:p>
          <a:p>
            <a:pPr indent="-304800" lvl="0" marL="457200" rtl="0" algn="l">
              <a:lnSpc>
                <a:spcPct val="115000"/>
              </a:lnSpc>
              <a:spcBef>
                <a:spcPts val="0"/>
              </a:spcBef>
              <a:spcAft>
                <a:spcPts val="0"/>
              </a:spcAft>
              <a:buClr>
                <a:srgbClr val="0E0E0E"/>
              </a:buClr>
              <a:buSzPts val="1200"/>
              <a:buChar char="-"/>
            </a:pPr>
            <a:r>
              <a:rPr lang="en-US" sz="1200">
                <a:solidFill>
                  <a:srgbClr val="0E0E0E"/>
                </a:solidFill>
              </a:rPr>
              <a:t>Reconstructing a full-size image by </a:t>
            </a:r>
            <a:r>
              <a:rPr b="1" lang="en-US" sz="1200">
                <a:solidFill>
                  <a:srgbClr val="0E0E0E"/>
                </a:solidFill>
              </a:rPr>
              <a:t>placing each pixel into a larger canvas</a:t>
            </a:r>
            <a:r>
              <a:rPr lang="en-US" sz="1200">
                <a:solidFill>
                  <a:srgbClr val="0E0E0E"/>
                </a:solidFill>
              </a:rPr>
              <a:t>, using learned rules to fill in the gaps.</a:t>
            </a:r>
            <a:endParaRPr sz="1200">
              <a:solidFill>
                <a:srgbClr val="0E0E0E"/>
              </a:solidFill>
            </a:endParaRPr>
          </a:p>
          <a:p>
            <a:pPr indent="0" lvl="0" marL="45720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Instance</a:t>
            </a:r>
            <a:r>
              <a:rPr lang="en-US" sz="2000">
                <a:solidFill>
                  <a:schemeClr val="lt1"/>
                </a:solidFill>
              </a:rPr>
              <a:t> Segmentation: Mask </a:t>
            </a:r>
            <a:r>
              <a:rPr lang="en-US" sz="2000">
                <a:solidFill>
                  <a:schemeClr val="lt1"/>
                </a:solidFill>
              </a:rPr>
              <a:t>R-CNN</a:t>
            </a:r>
            <a:endParaRPr sz="2000">
              <a:solidFill>
                <a:schemeClr val="lt1"/>
              </a:solidFill>
              <a:latin typeface="Arial"/>
              <a:ea typeface="Arial"/>
              <a:cs typeface="Arial"/>
              <a:sym typeface="Arial"/>
            </a:endParaRPr>
          </a:p>
        </p:txBody>
      </p:sp>
      <p:sp>
        <p:nvSpPr>
          <p:cNvPr id="719" name="Google Shape;719;p98"/>
          <p:cNvSpPr txBox="1"/>
          <p:nvPr/>
        </p:nvSpPr>
        <p:spPr>
          <a:xfrm>
            <a:off x="125625" y="1027500"/>
            <a:ext cx="8725200" cy="365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0E0E0E"/>
                </a:solidFill>
              </a:rPr>
              <a:t>Mask R-CNN extends </a:t>
            </a:r>
            <a:r>
              <a:rPr b="1" lang="en-US" sz="1200">
                <a:solidFill>
                  <a:srgbClr val="0E0E0E"/>
                </a:solidFill>
              </a:rPr>
              <a:t>Faster R-CNN</a:t>
            </a:r>
            <a:r>
              <a:rPr lang="en-US" sz="1200">
                <a:solidFill>
                  <a:srgbClr val="0E0E0E"/>
                </a:solidFill>
              </a:rPr>
              <a:t> to also </a:t>
            </a:r>
            <a:r>
              <a:rPr b="1" lang="en-US" sz="1200">
                <a:solidFill>
                  <a:srgbClr val="0E0E0E"/>
                </a:solidFill>
              </a:rPr>
              <a:t>predict a segmentation mask</a:t>
            </a:r>
            <a:r>
              <a:rPr lang="en-US" sz="1200">
                <a:solidFill>
                  <a:srgbClr val="0E0E0E"/>
                </a:solidFill>
              </a:rPr>
              <a:t> (pixel-wise object shape) for each detected object. </a:t>
            </a:r>
            <a:r>
              <a:rPr lang="en-US" sz="1100">
                <a:solidFill>
                  <a:schemeClr val="dk1"/>
                </a:solidFill>
              </a:rPr>
              <a:t>It does </a:t>
            </a:r>
            <a:r>
              <a:rPr b="1" lang="en-US" sz="1100">
                <a:solidFill>
                  <a:schemeClr val="dk1"/>
                </a:solidFill>
              </a:rPr>
              <a:t>object detection + instance segmentation</a:t>
            </a:r>
            <a:r>
              <a:rPr lang="en-US" sz="1100">
                <a:solidFill>
                  <a:schemeClr val="dk1"/>
                </a:solidFill>
              </a:rPr>
              <a:t> in one unified model.</a:t>
            </a:r>
            <a:endParaRPr b="1" sz="17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Backbone CNN (e.g., ResNet)</a:t>
            </a:r>
            <a:br>
              <a:rPr b="1" lang="en-US" sz="1100">
                <a:solidFill>
                  <a:schemeClr val="dk1"/>
                </a:solidFill>
              </a:rPr>
            </a:br>
            <a:r>
              <a:rPr lang="en-US" sz="1100">
                <a:solidFill>
                  <a:schemeClr val="dk1"/>
                </a:solidFill>
              </a:rPr>
              <a:t>Extracts feature maps from the input image.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Region Proposal Network (RPN)</a:t>
            </a:r>
            <a:br>
              <a:rPr b="1" lang="en-US" sz="1100">
                <a:solidFill>
                  <a:schemeClr val="dk1"/>
                </a:solidFill>
              </a:rPr>
            </a:br>
            <a:r>
              <a:rPr lang="en-US" sz="1100">
                <a:solidFill>
                  <a:schemeClr val="dk1"/>
                </a:solidFill>
              </a:rPr>
              <a:t>Proposes Regions of Interest (ROIs) — same as Faster R-CNN.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ROI Align</a:t>
            </a:r>
            <a:r>
              <a:rPr lang="en-US" sz="1100">
                <a:solidFill>
                  <a:schemeClr val="dk1"/>
                </a:solidFill>
              </a:rPr>
              <a:t> </a:t>
            </a:r>
            <a:br>
              <a:rPr lang="en-US" sz="1100">
                <a:solidFill>
                  <a:schemeClr val="dk1"/>
                </a:solidFill>
              </a:rPr>
            </a:br>
            <a:r>
              <a:rPr lang="en-US" sz="1100">
                <a:solidFill>
                  <a:schemeClr val="dk1"/>
                </a:solidFill>
              </a:rPr>
              <a:t>Extracts fixed-size feature maps for each ROI using </a:t>
            </a:r>
            <a:r>
              <a:rPr b="1" lang="en-US" sz="1100">
                <a:solidFill>
                  <a:schemeClr val="dk1"/>
                </a:solidFill>
              </a:rPr>
              <a:t>bilinear interpolation</a:t>
            </a:r>
            <a:r>
              <a:rPr lang="en-US" sz="1100">
                <a:solidFill>
                  <a:schemeClr val="dk1"/>
                </a:solidFill>
              </a:rPr>
              <a:t>, avoiding the coarse rounding of ROI Pooling.</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Three outputs per ROI</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a:t>
            </a:r>
            <a:r>
              <a:rPr b="1" lang="en-US" sz="1100">
                <a:solidFill>
                  <a:schemeClr val="dk1"/>
                </a:solidFill>
              </a:rPr>
              <a:t>Classification head</a:t>
            </a:r>
            <a:r>
              <a:rPr lang="en-US" sz="1100">
                <a:solidFill>
                  <a:schemeClr val="dk1"/>
                </a:solidFill>
              </a:rPr>
              <a:t> — What object is it?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a:t>
            </a:r>
            <a:r>
              <a:rPr b="1" lang="en-US" sz="1100">
                <a:solidFill>
                  <a:schemeClr val="dk1"/>
                </a:solidFill>
              </a:rPr>
              <a:t>Bounding box regression</a:t>
            </a:r>
            <a:r>
              <a:rPr lang="en-US" sz="1100">
                <a:solidFill>
                  <a:schemeClr val="dk1"/>
                </a:solidFill>
              </a:rPr>
              <a:t> — Where is it?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a:t>
            </a:r>
            <a:r>
              <a:rPr b="1" lang="en-US" sz="1100">
                <a:solidFill>
                  <a:schemeClr val="dk1"/>
                </a:solidFill>
              </a:rPr>
              <a:t>Mask head</a:t>
            </a:r>
            <a:r>
              <a:rPr lang="en-US" sz="1100">
                <a:solidFill>
                  <a:schemeClr val="dk1"/>
                </a:solidFill>
              </a:rPr>
              <a:t> — A small FCN (Fully Convolutional Network) that outputs a </a:t>
            </a:r>
            <a:r>
              <a:rPr b="1" lang="en-US" sz="1100">
                <a:solidFill>
                  <a:schemeClr val="dk1"/>
                </a:solidFill>
              </a:rPr>
              <a:t>binary mask</a:t>
            </a:r>
            <a:r>
              <a:rPr lang="en-US" sz="1100">
                <a:solidFill>
                  <a:schemeClr val="dk1"/>
                </a:solidFill>
              </a:rPr>
              <a:t> (e.g., 28×28) for the object </a:t>
            </a:r>
            <a:r>
              <a:rPr b="1" lang="en-US" sz="1100">
                <a:solidFill>
                  <a:schemeClr val="dk1"/>
                </a:solidFill>
              </a:rPr>
              <a:t>only for the predicted class</a:t>
            </a:r>
            <a:r>
              <a:rPr lang="en-US" sz="1100">
                <a:solidFill>
                  <a:schemeClr val="dk1"/>
                </a:solidFill>
              </a:rPr>
              <a:t>.</a:t>
            </a:r>
            <a:br>
              <a:rPr lang="en-US" sz="1100">
                <a:solidFill>
                  <a:schemeClr val="dk1"/>
                </a:solidFill>
              </a:rPr>
            </a:br>
            <a:endParaRPr sz="11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Instance Segmentation: Mask R-CNN</a:t>
            </a:r>
            <a:endParaRPr sz="2000">
              <a:solidFill>
                <a:schemeClr val="lt1"/>
              </a:solidFill>
              <a:latin typeface="Arial"/>
              <a:ea typeface="Arial"/>
              <a:cs typeface="Arial"/>
              <a:sym typeface="Arial"/>
            </a:endParaRPr>
          </a:p>
        </p:txBody>
      </p:sp>
      <p:sp>
        <p:nvSpPr>
          <p:cNvPr id="725" name="Google Shape;725;p99"/>
          <p:cNvSpPr txBox="1"/>
          <p:nvPr/>
        </p:nvSpPr>
        <p:spPr>
          <a:xfrm>
            <a:off x="83250" y="856500"/>
            <a:ext cx="8725200" cy="44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200" u="sng">
                <a:solidFill>
                  <a:srgbClr val="0E0E0E"/>
                </a:solidFill>
              </a:rPr>
              <a:t>ROI Align</a:t>
            </a:r>
            <a:endParaRPr b="1" sz="1200" u="sng">
              <a:solidFill>
                <a:srgbClr val="0E0E0E"/>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Problem with ROI Pooling (used in Fast/Faster R-CNN)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ROI Pooling </a:t>
            </a:r>
            <a:r>
              <a:rPr b="1" lang="en-US" sz="1100">
                <a:solidFill>
                  <a:schemeClr val="dk1"/>
                </a:solidFill>
              </a:rPr>
              <a:t>divides each region into a grid</a:t>
            </a:r>
            <a:r>
              <a:rPr lang="en-US" sz="1100">
                <a:solidFill>
                  <a:schemeClr val="dk1"/>
                </a:solidFill>
              </a:rPr>
              <a:t>, and then </a:t>
            </a:r>
            <a:r>
              <a:rPr b="1" lang="en-US" sz="1100">
                <a:solidFill>
                  <a:schemeClr val="dk1"/>
                </a:solidFill>
              </a:rPr>
              <a:t>rounds</a:t>
            </a:r>
            <a:r>
              <a:rPr lang="en-US" sz="1100">
                <a:solidFill>
                  <a:schemeClr val="dk1"/>
                </a:solidFill>
              </a:rPr>
              <a:t> the coordinates to fit into the grid.</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This rounding causes </a:t>
            </a:r>
            <a:r>
              <a:rPr b="1" lang="en-US" sz="1100">
                <a:solidFill>
                  <a:schemeClr val="dk1"/>
                </a:solidFill>
              </a:rPr>
              <a:t>misalignment</a:t>
            </a:r>
            <a:r>
              <a:rPr lang="en-US" sz="1100">
                <a:solidFill>
                  <a:schemeClr val="dk1"/>
                </a:solidFill>
              </a:rPr>
              <a:t> between the feature map and the original region — not great when you want </a:t>
            </a:r>
            <a:r>
              <a:rPr b="1" lang="en-US" sz="1100">
                <a:solidFill>
                  <a:schemeClr val="dk1"/>
                </a:solidFill>
              </a:rPr>
              <a:t>pixel-level accuracy</a:t>
            </a:r>
            <a:r>
              <a:rPr lang="en-US" sz="1100">
                <a:solidFill>
                  <a:schemeClr val="dk1"/>
                </a:solidFill>
              </a:rPr>
              <a:t> (like for masks!).</a:t>
            </a:r>
            <a:br>
              <a:rPr lang="en-US" sz="1100">
                <a:solidFill>
                  <a:schemeClr val="dk1"/>
                </a:solidFill>
              </a:rPr>
            </a:b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ROI Align: Wh</a:t>
            </a:r>
            <a:r>
              <a:rPr b="1" lang="en-US" sz="1300">
                <a:solidFill>
                  <a:schemeClr val="dk1"/>
                </a:solidFill>
              </a:rPr>
              <a:t>a</a:t>
            </a:r>
            <a:r>
              <a:rPr b="1" lang="en-US" sz="1300">
                <a:solidFill>
                  <a:schemeClr val="dk1"/>
                </a:solidFill>
              </a:rPr>
              <a:t>t it does differently</a:t>
            </a:r>
            <a:endParaRPr b="1" sz="1300">
              <a:solidFill>
                <a:schemeClr val="dk1"/>
              </a:solidFill>
            </a:endParaRPr>
          </a:p>
          <a:p>
            <a:pPr indent="-304800" lvl="0" marL="457200" rtl="0" algn="l">
              <a:lnSpc>
                <a:spcPct val="115000"/>
              </a:lnSpc>
              <a:spcBef>
                <a:spcPts val="400"/>
              </a:spcBef>
              <a:spcAft>
                <a:spcPts val="0"/>
              </a:spcAft>
              <a:buClr>
                <a:srgbClr val="0E0E0E"/>
              </a:buClr>
              <a:buSzPts val="1200"/>
              <a:buChar char="-"/>
            </a:pPr>
            <a:r>
              <a:rPr b="1" lang="en-US" sz="1200">
                <a:solidFill>
                  <a:srgbClr val="0E0E0E"/>
                </a:solidFill>
              </a:rPr>
              <a:t>ROI Align avoids quantization</a:t>
            </a:r>
            <a:r>
              <a:rPr lang="en-US" sz="1200">
                <a:solidFill>
                  <a:srgbClr val="0E0E0E"/>
                </a:solidFill>
              </a:rPr>
              <a:t> — it keeps fractional coordinates and uses </a:t>
            </a:r>
            <a:r>
              <a:rPr b="1" lang="en-US" sz="1200">
                <a:solidFill>
                  <a:srgbClr val="0E0E0E"/>
                </a:solidFill>
              </a:rPr>
              <a:t>bilinear interpolation</a:t>
            </a:r>
            <a:r>
              <a:rPr lang="en-US" sz="1200">
                <a:solidFill>
                  <a:srgbClr val="0E0E0E"/>
                </a:solidFill>
              </a:rPr>
              <a:t> to extract features more precisely.</a:t>
            </a:r>
            <a:endParaRPr sz="1200">
              <a:solidFill>
                <a:srgbClr val="0E0E0E"/>
              </a:solidFill>
            </a:endParaRPr>
          </a:p>
          <a:p>
            <a:pPr indent="0" lvl="0" marL="0" rtl="0" algn="l">
              <a:lnSpc>
                <a:spcPct val="115000"/>
              </a:lnSpc>
              <a:spcBef>
                <a:spcPts val="1400"/>
              </a:spcBef>
              <a:spcAft>
                <a:spcPts val="0"/>
              </a:spcAft>
              <a:buNone/>
            </a:pPr>
            <a:r>
              <a:rPr b="1" lang="en-US" sz="1300">
                <a:solidFill>
                  <a:schemeClr val="dk1"/>
                </a:solidFill>
              </a:rPr>
              <a:t>🧠 Why It Matters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For classification and bounding boxes: slight misalignment is okay.</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For </a:t>
            </a:r>
            <a:r>
              <a:rPr b="1" lang="en-US" sz="1100">
                <a:solidFill>
                  <a:schemeClr val="dk1"/>
                </a:solidFill>
              </a:rPr>
              <a:t>segmentation masks</a:t>
            </a:r>
            <a:r>
              <a:rPr lang="en-US" sz="1100">
                <a:solidFill>
                  <a:schemeClr val="dk1"/>
                </a:solidFill>
              </a:rPr>
              <a:t>, </a:t>
            </a:r>
            <a:r>
              <a:rPr b="1" lang="en-US" sz="1100">
                <a:solidFill>
                  <a:schemeClr val="dk1"/>
                </a:solidFill>
              </a:rPr>
              <a:t>every pixel matters</a:t>
            </a:r>
            <a:r>
              <a:rPr lang="en-US" sz="1100">
                <a:solidFill>
                  <a:schemeClr val="dk1"/>
                </a:solidFill>
              </a:rPr>
              <a:t> — misalignment = blurry masks or shifted predictions.</a:t>
            </a:r>
            <a:br>
              <a:rPr lang="en-US"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t/>
            </a:r>
            <a:endParaRPr b="1" sz="11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Image Segmentation: SAM</a:t>
            </a:r>
            <a:endParaRPr sz="2000">
              <a:solidFill>
                <a:schemeClr val="lt1"/>
              </a:solidFill>
              <a:latin typeface="Arial"/>
              <a:ea typeface="Arial"/>
              <a:cs typeface="Arial"/>
              <a:sym typeface="Arial"/>
            </a:endParaRPr>
          </a:p>
        </p:txBody>
      </p:sp>
      <p:sp>
        <p:nvSpPr>
          <p:cNvPr id="731" name="Google Shape;731;p100"/>
          <p:cNvSpPr txBox="1"/>
          <p:nvPr/>
        </p:nvSpPr>
        <p:spPr>
          <a:xfrm>
            <a:off x="190975" y="935625"/>
            <a:ext cx="8171700" cy="3858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Release</a:t>
            </a:r>
            <a:r>
              <a:rPr lang="en-US" sz="1100">
                <a:solidFill>
                  <a:schemeClr val="dk1"/>
                </a:solidFill>
              </a:rPr>
              <a:t>: April 2023 by Meta AI.</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Goal</a:t>
            </a:r>
            <a:r>
              <a:rPr lang="en-US" sz="1100">
                <a:solidFill>
                  <a:schemeClr val="dk1"/>
                </a:solidFill>
              </a:rPr>
              <a:t>: Create a foundation model for segmentation — akin to how GPT is for language.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Core Idea</a:t>
            </a:r>
            <a:r>
              <a:rPr lang="en-US" sz="1100">
                <a:solidFill>
                  <a:schemeClr val="dk1"/>
                </a:solidFill>
              </a:rPr>
              <a:t>: Given an image and a </a:t>
            </a:r>
            <a:r>
              <a:rPr b="1" lang="en-US" sz="1100">
                <a:solidFill>
                  <a:schemeClr val="dk1"/>
                </a:solidFill>
              </a:rPr>
              <a:t>prompt</a:t>
            </a:r>
            <a:r>
              <a:rPr lang="en-US" sz="1100">
                <a:solidFill>
                  <a:schemeClr val="dk1"/>
                </a:solidFill>
              </a:rPr>
              <a:t> (like a point, box, or mask), SAM returns the corresponding object segmentation mask.</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Model structure</a:t>
            </a:r>
            <a:r>
              <a:rPr lang="en-US" sz="1100">
                <a:solidFill>
                  <a:schemeClr val="dk1"/>
                </a:solidFill>
              </a:rPr>
              <a:t>:</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Uses a </a:t>
            </a:r>
            <a:r>
              <a:rPr b="1" lang="en-US" sz="1100">
                <a:solidFill>
                  <a:schemeClr val="dk1"/>
                </a:solidFill>
              </a:rPr>
              <a:t>ViT (Vision Transformer)</a:t>
            </a:r>
            <a:r>
              <a:rPr lang="en-US" sz="1100">
                <a:solidFill>
                  <a:schemeClr val="dk1"/>
                </a:solidFill>
              </a:rPr>
              <a:t> as image encoder.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A </a:t>
            </a:r>
            <a:r>
              <a:rPr b="1" lang="en-US" sz="1100">
                <a:solidFill>
                  <a:schemeClr val="dk1"/>
                </a:solidFill>
              </a:rPr>
              <a:t>prompt encoder</a:t>
            </a:r>
            <a:r>
              <a:rPr lang="en-US" sz="1100">
                <a:solidFill>
                  <a:schemeClr val="dk1"/>
                </a:solidFill>
              </a:rPr>
              <a:t> converts user inputs (points, boxes, masks).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A </a:t>
            </a:r>
            <a:r>
              <a:rPr b="1" lang="en-US" sz="1100">
                <a:solidFill>
                  <a:schemeClr val="dk1"/>
                </a:solidFill>
              </a:rPr>
              <a:t>mask decoder</a:t>
            </a:r>
            <a:r>
              <a:rPr lang="en-US" sz="1100">
                <a:solidFill>
                  <a:schemeClr val="dk1"/>
                </a:solidFill>
              </a:rPr>
              <a:t> outputs segmentation masks in under 50ms.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Strengths</a:t>
            </a:r>
            <a:r>
              <a:rPr lang="en-US" sz="1100">
                <a:solidFill>
                  <a:schemeClr val="dk1"/>
                </a:solidFill>
              </a:rPr>
              <a:t>:</a:t>
            </a:r>
            <a:br>
              <a:rPr lang="en-U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Zero-shot generalization</a:t>
            </a:r>
            <a:r>
              <a:rPr lang="en-US" sz="1100">
                <a:solidFill>
                  <a:schemeClr val="dk1"/>
                </a:solidFill>
              </a:rPr>
              <a:t> to unseen objects.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Interactive</a:t>
            </a:r>
            <a:r>
              <a:rPr lang="en-US" sz="1100">
                <a:solidFill>
                  <a:schemeClr val="dk1"/>
                </a:solidFill>
              </a:rPr>
              <a:t>: Users can refine results with clicks or other prompts.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Trained on a massive dataset: </a:t>
            </a:r>
            <a:r>
              <a:rPr b="1" lang="en-US" sz="1100">
                <a:solidFill>
                  <a:schemeClr val="dk1"/>
                </a:solidFill>
              </a:rPr>
              <a:t>SA-1B</a:t>
            </a:r>
            <a:r>
              <a:rPr lang="en-US" sz="1100">
                <a:solidFill>
                  <a:schemeClr val="dk1"/>
                </a:solidFill>
              </a:rPr>
              <a:t> with </a:t>
            </a:r>
            <a:r>
              <a:rPr b="1" lang="en-US" sz="1100">
                <a:solidFill>
                  <a:schemeClr val="dk1"/>
                </a:solidFill>
              </a:rPr>
              <a:t>1.1B masks</a:t>
            </a:r>
            <a:r>
              <a:rPr lang="en-US" sz="1100">
                <a:solidFill>
                  <a:schemeClr val="dk1"/>
                </a:solidFill>
              </a:rPr>
              <a:t> on </a:t>
            </a:r>
            <a:r>
              <a:rPr b="1" lang="en-US" sz="1100">
                <a:solidFill>
                  <a:schemeClr val="dk1"/>
                </a:solidFill>
              </a:rPr>
              <a:t>11M images</a:t>
            </a:r>
            <a:r>
              <a:rPr lang="en-US" sz="1100">
                <a:solidFill>
                  <a:schemeClr val="dk1"/>
                </a:solidFill>
              </a:rPr>
              <a:t>.</a:t>
            </a:r>
            <a:br>
              <a:rPr lang="en-US" sz="1100">
                <a:solidFill>
                  <a:schemeClr val="dk1"/>
                </a:solidFill>
              </a:rPr>
            </a:b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p:nvPr/>
        </p:nvSpPr>
        <p:spPr>
          <a:xfrm>
            <a:off x="-61825"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Computer Vision: Pose Estimation</a:t>
            </a:r>
            <a:endParaRPr sz="2000">
              <a:solidFill>
                <a:schemeClr val="lt1"/>
              </a:solidFill>
              <a:latin typeface="Arial"/>
              <a:ea typeface="Arial"/>
              <a:cs typeface="Arial"/>
              <a:sym typeface="Arial"/>
            </a:endParaRPr>
          </a:p>
        </p:txBody>
      </p:sp>
      <p:sp>
        <p:nvSpPr>
          <p:cNvPr id="104" name="Google Shape;104;p20"/>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p20"/>
          <p:cNvPicPr preferRelativeResize="0"/>
          <p:nvPr/>
        </p:nvPicPr>
        <p:blipFill>
          <a:blip r:embed="rId3">
            <a:alphaModFix/>
          </a:blip>
          <a:stretch>
            <a:fillRect/>
          </a:stretch>
        </p:blipFill>
        <p:spPr>
          <a:xfrm>
            <a:off x="2207625" y="2212605"/>
            <a:ext cx="4605106" cy="1957170"/>
          </a:xfrm>
          <a:prstGeom prst="rect">
            <a:avLst/>
          </a:prstGeom>
          <a:noFill/>
          <a:ln>
            <a:noFill/>
          </a:ln>
        </p:spPr>
      </p:pic>
      <p:sp>
        <p:nvSpPr>
          <p:cNvPr id="106" name="Google Shape;106;p20"/>
          <p:cNvSpPr txBox="1"/>
          <p:nvPr/>
        </p:nvSpPr>
        <p:spPr>
          <a:xfrm>
            <a:off x="1266900" y="1173425"/>
            <a:ext cx="66102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Determines the position and orientation of objects or people, useful in AR, gaming, and healthcare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Practice</a:t>
            </a:r>
            <a:r>
              <a:rPr lang="en-US" sz="2000">
                <a:solidFill>
                  <a:schemeClr val="lt1"/>
                </a:solidFill>
              </a:rPr>
              <a:t>: Object Detection - YOLO </a:t>
            </a:r>
            <a:endParaRPr sz="2000">
              <a:solidFill>
                <a:schemeClr val="lt1"/>
              </a:solidFill>
              <a:latin typeface="Arial"/>
              <a:ea typeface="Arial"/>
              <a:cs typeface="Arial"/>
              <a:sym typeface="Arial"/>
            </a:endParaRPr>
          </a:p>
        </p:txBody>
      </p:sp>
      <p:pic>
        <p:nvPicPr>
          <p:cNvPr id="737" name="Google Shape;737;p101"/>
          <p:cNvPicPr preferRelativeResize="0"/>
          <p:nvPr/>
        </p:nvPicPr>
        <p:blipFill>
          <a:blip r:embed="rId3">
            <a:alphaModFix/>
          </a:blip>
          <a:stretch>
            <a:fillRect/>
          </a:stretch>
        </p:blipFill>
        <p:spPr>
          <a:xfrm>
            <a:off x="1714500" y="1188030"/>
            <a:ext cx="5715000" cy="30003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2"/>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Neural Style Transfer</a:t>
            </a:r>
            <a:endParaRPr sz="2000">
              <a:solidFill>
                <a:schemeClr val="lt1"/>
              </a:solidFill>
              <a:latin typeface="Arial"/>
              <a:ea typeface="Arial"/>
              <a:cs typeface="Arial"/>
              <a:sym typeface="Arial"/>
            </a:endParaRPr>
          </a:p>
        </p:txBody>
      </p:sp>
      <p:sp>
        <p:nvSpPr>
          <p:cNvPr id="743" name="Google Shape;743;p102"/>
          <p:cNvSpPr txBox="1"/>
          <p:nvPr/>
        </p:nvSpPr>
        <p:spPr>
          <a:xfrm>
            <a:off x="4270075" y="28594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4" name="Google Shape;744;p102"/>
          <p:cNvPicPr preferRelativeResize="0"/>
          <p:nvPr/>
        </p:nvPicPr>
        <p:blipFill>
          <a:blip r:embed="rId3">
            <a:alphaModFix/>
          </a:blip>
          <a:stretch>
            <a:fillRect/>
          </a:stretch>
        </p:blipFill>
        <p:spPr>
          <a:xfrm>
            <a:off x="5606520" y="2935650"/>
            <a:ext cx="1968725" cy="205075"/>
          </a:xfrm>
          <a:prstGeom prst="rect">
            <a:avLst/>
          </a:prstGeom>
          <a:noFill/>
          <a:ln>
            <a:noFill/>
          </a:ln>
        </p:spPr>
      </p:pic>
      <p:pic>
        <p:nvPicPr>
          <p:cNvPr id="745" name="Google Shape;745;p102"/>
          <p:cNvPicPr preferRelativeResize="0"/>
          <p:nvPr/>
        </p:nvPicPr>
        <p:blipFill rotWithShape="1">
          <a:blip r:embed="rId4">
            <a:alphaModFix/>
          </a:blip>
          <a:srcRect b="9198" l="0" r="0" t="0"/>
          <a:stretch/>
        </p:blipFill>
        <p:spPr>
          <a:xfrm>
            <a:off x="406950" y="2651800"/>
            <a:ext cx="7966953" cy="2242826"/>
          </a:xfrm>
          <a:prstGeom prst="rect">
            <a:avLst/>
          </a:prstGeom>
          <a:noFill/>
          <a:ln>
            <a:noFill/>
          </a:ln>
        </p:spPr>
      </p:pic>
      <p:pic>
        <p:nvPicPr>
          <p:cNvPr id="746" name="Google Shape;746;p102"/>
          <p:cNvPicPr preferRelativeResize="0"/>
          <p:nvPr/>
        </p:nvPicPr>
        <p:blipFill rotWithShape="1">
          <a:blip r:embed="rId5">
            <a:alphaModFix/>
          </a:blip>
          <a:srcRect b="14748" l="0" r="0" t="0"/>
          <a:stretch/>
        </p:blipFill>
        <p:spPr>
          <a:xfrm>
            <a:off x="1655363" y="783325"/>
            <a:ext cx="5833277" cy="1646162"/>
          </a:xfrm>
          <a:prstGeom prst="rect">
            <a:avLst/>
          </a:prstGeom>
          <a:noFill/>
          <a:ln>
            <a:noFill/>
          </a:ln>
        </p:spPr>
      </p:pic>
      <p:sp>
        <p:nvSpPr>
          <p:cNvPr id="747" name="Google Shape;747;p102"/>
          <p:cNvSpPr txBox="1"/>
          <p:nvPr/>
        </p:nvSpPr>
        <p:spPr>
          <a:xfrm>
            <a:off x="2276275" y="2271400"/>
            <a:ext cx="5448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t>
            </a:r>
            <a:endParaRPr/>
          </a:p>
        </p:txBody>
      </p:sp>
      <p:sp>
        <p:nvSpPr>
          <p:cNvPr id="748" name="Google Shape;748;p102"/>
          <p:cNvSpPr txBox="1"/>
          <p:nvPr/>
        </p:nvSpPr>
        <p:spPr>
          <a:xfrm>
            <a:off x="4270075" y="2247538"/>
            <a:ext cx="5448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a:t>
            </a:r>
            <a:endParaRPr/>
          </a:p>
        </p:txBody>
      </p:sp>
      <p:sp>
        <p:nvSpPr>
          <p:cNvPr id="749" name="Google Shape;749;p102"/>
          <p:cNvSpPr txBox="1"/>
          <p:nvPr/>
        </p:nvSpPr>
        <p:spPr>
          <a:xfrm>
            <a:off x="6365125" y="2277075"/>
            <a:ext cx="5448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a:t>
            </a:r>
            <a:endParaRPr/>
          </a:p>
        </p:txBody>
      </p:sp>
      <p:sp>
        <p:nvSpPr>
          <p:cNvPr id="750" name="Google Shape;750;p102"/>
          <p:cNvSpPr txBox="1"/>
          <p:nvPr/>
        </p:nvSpPr>
        <p:spPr>
          <a:xfrm>
            <a:off x="2351950" y="4759575"/>
            <a:ext cx="43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Paper : A Neural Algorithm of Artistic Style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3"/>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Neural Style Transfer: Visualizing Deep Layer</a:t>
            </a:r>
            <a:endParaRPr sz="2000">
              <a:solidFill>
                <a:schemeClr val="lt1"/>
              </a:solidFill>
              <a:latin typeface="Arial"/>
              <a:ea typeface="Arial"/>
              <a:cs typeface="Arial"/>
              <a:sym typeface="Arial"/>
            </a:endParaRPr>
          </a:p>
        </p:txBody>
      </p:sp>
      <p:sp>
        <p:nvSpPr>
          <p:cNvPr id="756" name="Google Shape;756;p103"/>
          <p:cNvSpPr txBox="1"/>
          <p:nvPr/>
        </p:nvSpPr>
        <p:spPr>
          <a:xfrm>
            <a:off x="1571625" y="967175"/>
            <a:ext cx="6220500" cy="2103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US"/>
              <a:t>Use </a:t>
            </a:r>
            <a:r>
              <a:rPr lang="en-US"/>
              <a:t>pre-trained model for extracting content and style (VGG-19).</a:t>
            </a:r>
            <a:endParaRPr/>
          </a:p>
          <a:p>
            <a:pPr indent="-317500" lvl="0" marL="457200" rtl="0" algn="l">
              <a:spcBef>
                <a:spcPts val="0"/>
              </a:spcBef>
              <a:spcAft>
                <a:spcPts val="0"/>
              </a:spcAft>
              <a:buSzPts val="1400"/>
              <a:buAutoNum type="arabicPeriod"/>
            </a:pPr>
            <a:r>
              <a:rPr lang="en-US">
                <a:solidFill>
                  <a:schemeClr val="dk1"/>
                </a:solidFill>
              </a:rPr>
              <a:t>Inputs: a pair of images, style and content.</a:t>
            </a:r>
            <a:endParaRPr>
              <a:solidFill>
                <a:schemeClr val="dk1"/>
              </a:solidFill>
            </a:endParaRPr>
          </a:p>
          <a:p>
            <a:pPr indent="-317500" lvl="1" marL="914400" rtl="0" algn="l">
              <a:spcBef>
                <a:spcPts val="0"/>
              </a:spcBef>
              <a:spcAft>
                <a:spcPts val="0"/>
              </a:spcAft>
              <a:buClr>
                <a:schemeClr val="dk1"/>
              </a:buClr>
              <a:buSzPts val="1400"/>
              <a:buAutoNum type="alphaLcPeriod"/>
            </a:pPr>
            <a:r>
              <a:rPr lang="en-US">
                <a:solidFill>
                  <a:schemeClr val="dk1"/>
                </a:solidFill>
              </a:rPr>
              <a:t>Extract style from image S</a:t>
            </a:r>
            <a:endParaRPr>
              <a:solidFill>
                <a:schemeClr val="dk1"/>
              </a:solidFill>
            </a:endParaRPr>
          </a:p>
          <a:p>
            <a:pPr indent="-317500" lvl="1" marL="914400" rtl="0" algn="l">
              <a:spcBef>
                <a:spcPts val="0"/>
              </a:spcBef>
              <a:spcAft>
                <a:spcPts val="0"/>
              </a:spcAft>
              <a:buClr>
                <a:schemeClr val="dk1"/>
              </a:buClr>
              <a:buSzPts val="1400"/>
              <a:buAutoNum type="alphaLcPeriod"/>
            </a:pPr>
            <a:r>
              <a:rPr lang="en-US">
                <a:solidFill>
                  <a:schemeClr val="dk1"/>
                </a:solidFill>
              </a:rPr>
              <a:t>Extract content from image C</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Generate a new imagen with a training loop (gradient descend)</a:t>
            </a:r>
            <a:endParaRPr>
              <a:solidFill>
                <a:schemeClr val="dk1"/>
              </a:solidFill>
            </a:endParaRPr>
          </a:p>
          <a:p>
            <a:pPr indent="-317500" lvl="1" marL="914400" rtl="0" algn="l">
              <a:spcBef>
                <a:spcPts val="0"/>
              </a:spcBef>
              <a:spcAft>
                <a:spcPts val="0"/>
              </a:spcAft>
              <a:buClr>
                <a:schemeClr val="dk1"/>
              </a:buClr>
              <a:buSzPts val="1400"/>
              <a:buAutoNum type="alphaLcPeriod"/>
            </a:pPr>
            <a:r>
              <a:rPr lang="en-US">
                <a:solidFill>
                  <a:schemeClr val="dk1"/>
                </a:solidFill>
              </a:rPr>
              <a:t>Optimize Generated image G</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757" name="Google Shape;757;p103"/>
          <p:cNvSpPr txBox="1"/>
          <p:nvPr/>
        </p:nvSpPr>
        <p:spPr>
          <a:xfrm>
            <a:off x="4061357" y="3584265"/>
            <a:ext cx="1690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8" name="Google Shape;758;p103"/>
          <p:cNvPicPr preferRelativeResize="0"/>
          <p:nvPr/>
        </p:nvPicPr>
        <p:blipFill>
          <a:blip r:embed="rId3">
            <a:alphaModFix/>
          </a:blip>
          <a:stretch>
            <a:fillRect/>
          </a:stretch>
        </p:blipFill>
        <p:spPr>
          <a:xfrm>
            <a:off x="5427471" y="2335201"/>
            <a:ext cx="2639479" cy="2318700"/>
          </a:xfrm>
          <a:prstGeom prst="rect">
            <a:avLst/>
          </a:prstGeom>
          <a:noFill/>
          <a:ln>
            <a:noFill/>
          </a:ln>
        </p:spPr>
      </p:pic>
      <p:pic>
        <p:nvPicPr>
          <p:cNvPr id="759" name="Google Shape;759;p103"/>
          <p:cNvPicPr preferRelativeResize="0"/>
          <p:nvPr/>
        </p:nvPicPr>
        <p:blipFill>
          <a:blip r:embed="rId4">
            <a:alphaModFix/>
          </a:blip>
          <a:stretch>
            <a:fillRect/>
          </a:stretch>
        </p:blipFill>
        <p:spPr>
          <a:xfrm>
            <a:off x="283825" y="2640065"/>
            <a:ext cx="2059265" cy="1807071"/>
          </a:xfrm>
          <a:prstGeom prst="rect">
            <a:avLst/>
          </a:prstGeom>
          <a:noFill/>
          <a:ln>
            <a:noFill/>
          </a:ln>
        </p:spPr>
      </p:pic>
      <p:pic>
        <p:nvPicPr>
          <p:cNvPr id="760" name="Google Shape;760;p103"/>
          <p:cNvPicPr preferRelativeResize="0"/>
          <p:nvPr/>
        </p:nvPicPr>
        <p:blipFill>
          <a:blip r:embed="rId5">
            <a:alphaModFix/>
          </a:blip>
          <a:stretch>
            <a:fillRect/>
          </a:stretch>
        </p:blipFill>
        <p:spPr>
          <a:xfrm>
            <a:off x="2671481" y="2840049"/>
            <a:ext cx="2365043" cy="1309001"/>
          </a:xfrm>
          <a:prstGeom prst="rect">
            <a:avLst/>
          </a:prstGeom>
          <a:noFill/>
          <a:ln>
            <a:noFill/>
          </a:ln>
        </p:spPr>
      </p:pic>
      <p:sp>
        <p:nvSpPr>
          <p:cNvPr id="761" name="Google Shape;761;p103"/>
          <p:cNvSpPr txBox="1"/>
          <p:nvPr/>
        </p:nvSpPr>
        <p:spPr>
          <a:xfrm>
            <a:off x="968425" y="4531650"/>
            <a:ext cx="5448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t>
            </a:r>
            <a:endParaRPr/>
          </a:p>
        </p:txBody>
      </p:sp>
      <p:sp>
        <p:nvSpPr>
          <p:cNvPr id="762" name="Google Shape;762;p103"/>
          <p:cNvSpPr txBox="1"/>
          <p:nvPr/>
        </p:nvSpPr>
        <p:spPr>
          <a:xfrm>
            <a:off x="3516550" y="4340350"/>
            <a:ext cx="5448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a:t>
            </a:r>
            <a:endParaRPr/>
          </a:p>
        </p:txBody>
      </p:sp>
      <p:sp>
        <p:nvSpPr>
          <p:cNvPr id="763" name="Google Shape;763;p103"/>
          <p:cNvSpPr txBox="1"/>
          <p:nvPr/>
        </p:nvSpPr>
        <p:spPr>
          <a:xfrm>
            <a:off x="6592550" y="4653900"/>
            <a:ext cx="5448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4"/>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Neural Style Transfer: Visualizing Layers</a:t>
            </a:r>
            <a:endParaRPr sz="2000">
              <a:solidFill>
                <a:schemeClr val="lt1"/>
              </a:solidFill>
              <a:latin typeface="Arial"/>
              <a:ea typeface="Arial"/>
              <a:cs typeface="Arial"/>
              <a:sym typeface="Arial"/>
            </a:endParaRPr>
          </a:p>
        </p:txBody>
      </p:sp>
      <p:pic>
        <p:nvPicPr>
          <p:cNvPr id="769" name="Google Shape;769;p104"/>
          <p:cNvPicPr preferRelativeResize="0"/>
          <p:nvPr/>
        </p:nvPicPr>
        <p:blipFill>
          <a:blip r:embed="rId3">
            <a:alphaModFix/>
          </a:blip>
          <a:stretch>
            <a:fillRect/>
          </a:stretch>
        </p:blipFill>
        <p:spPr>
          <a:xfrm>
            <a:off x="2209800" y="902280"/>
            <a:ext cx="4175598" cy="408881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5"/>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Neural Style Transfer: Visualizing Deep Layer</a:t>
            </a:r>
            <a:endParaRPr sz="2000">
              <a:solidFill>
                <a:schemeClr val="lt1"/>
              </a:solidFill>
              <a:latin typeface="Arial"/>
              <a:ea typeface="Arial"/>
              <a:cs typeface="Arial"/>
              <a:sym typeface="Arial"/>
            </a:endParaRPr>
          </a:p>
        </p:txBody>
      </p:sp>
      <p:pic>
        <p:nvPicPr>
          <p:cNvPr id="775" name="Google Shape;775;p105"/>
          <p:cNvPicPr preferRelativeResize="0"/>
          <p:nvPr/>
        </p:nvPicPr>
        <p:blipFill rotWithShape="1">
          <a:blip r:embed="rId3">
            <a:alphaModFix/>
          </a:blip>
          <a:srcRect b="13554" l="0" r="0" t="0"/>
          <a:stretch/>
        </p:blipFill>
        <p:spPr>
          <a:xfrm>
            <a:off x="2438350" y="1168375"/>
            <a:ext cx="3518448" cy="968801"/>
          </a:xfrm>
          <a:prstGeom prst="rect">
            <a:avLst/>
          </a:prstGeom>
          <a:noFill/>
          <a:ln>
            <a:noFill/>
          </a:ln>
        </p:spPr>
      </p:pic>
      <p:pic>
        <p:nvPicPr>
          <p:cNvPr id="776" name="Google Shape;776;p105"/>
          <p:cNvPicPr preferRelativeResize="0"/>
          <p:nvPr/>
        </p:nvPicPr>
        <p:blipFill rotWithShape="1">
          <a:blip r:embed="rId3">
            <a:alphaModFix/>
          </a:blip>
          <a:srcRect b="13554" l="0" r="0" t="0"/>
          <a:stretch/>
        </p:blipFill>
        <p:spPr>
          <a:xfrm>
            <a:off x="2415587" y="2385775"/>
            <a:ext cx="3518452" cy="968801"/>
          </a:xfrm>
          <a:prstGeom prst="rect">
            <a:avLst/>
          </a:prstGeom>
          <a:noFill/>
          <a:ln>
            <a:noFill/>
          </a:ln>
        </p:spPr>
      </p:pic>
      <p:pic>
        <p:nvPicPr>
          <p:cNvPr id="777" name="Google Shape;777;p105"/>
          <p:cNvPicPr preferRelativeResize="0"/>
          <p:nvPr/>
        </p:nvPicPr>
        <p:blipFill rotWithShape="1">
          <a:blip r:embed="rId3">
            <a:alphaModFix/>
          </a:blip>
          <a:srcRect b="13554" l="0" r="0" t="0"/>
          <a:stretch/>
        </p:blipFill>
        <p:spPr>
          <a:xfrm>
            <a:off x="2438350" y="3792150"/>
            <a:ext cx="3472924" cy="968801"/>
          </a:xfrm>
          <a:prstGeom prst="rect">
            <a:avLst/>
          </a:prstGeom>
          <a:noFill/>
          <a:ln>
            <a:noFill/>
          </a:ln>
        </p:spPr>
      </p:pic>
      <p:pic>
        <p:nvPicPr>
          <p:cNvPr id="778" name="Google Shape;778;p105"/>
          <p:cNvPicPr preferRelativeResize="0"/>
          <p:nvPr/>
        </p:nvPicPr>
        <p:blipFill>
          <a:blip r:embed="rId4">
            <a:alphaModFix/>
          </a:blip>
          <a:stretch>
            <a:fillRect/>
          </a:stretch>
        </p:blipFill>
        <p:spPr>
          <a:xfrm>
            <a:off x="899300" y="1015972"/>
            <a:ext cx="925124" cy="1181025"/>
          </a:xfrm>
          <a:prstGeom prst="rect">
            <a:avLst/>
          </a:prstGeom>
          <a:noFill/>
          <a:ln>
            <a:noFill/>
          </a:ln>
        </p:spPr>
      </p:pic>
      <p:pic>
        <p:nvPicPr>
          <p:cNvPr id="779" name="Google Shape;779;p105"/>
          <p:cNvPicPr preferRelativeResize="0"/>
          <p:nvPr/>
        </p:nvPicPr>
        <p:blipFill>
          <a:blip r:embed="rId5">
            <a:alphaModFix/>
          </a:blip>
          <a:stretch>
            <a:fillRect/>
          </a:stretch>
        </p:blipFill>
        <p:spPr>
          <a:xfrm>
            <a:off x="951263" y="2469835"/>
            <a:ext cx="821200" cy="1049475"/>
          </a:xfrm>
          <a:prstGeom prst="rect">
            <a:avLst/>
          </a:prstGeom>
          <a:noFill/>
          <a:ln>
            <a:noFill/>
          </a:ln>
        </p:spPr>
      </p:pic>
      <p:pic>
        <p:nvPicPr>
          <p:cNvPr id="780" name="Google Shape;780;p105"/>
          <p:cNvPicPr preferRelativeResize="0"/>
          <p:nvPr/>
        </p:nvPicPr>
        <p:blipFill>
          <a:blip r:embed="rId6">
            <a:alphaModFix/>
          </a:blip>
          <a:stretch>
            <a:fillRect/>
          </a:stretch>
        </p:blipFill>
        <p:spPr>
          <a:xfrm>
            <a:off x="746700" y="3868350"/>
            <a:ext cx="1203204" cy="968801"/>
          </a:xfrm>
          <a:prstGeom prst="rect">
            <a:avLst/>
          </a:prstGeom>
          <a:noFill/>
          <a:ln>
            <a:noFill/>
          </a:ln>
        </p:spPr>
      </p:pic>
      <p:sp>
        <p:nvSpPr>
          <p:cNvPr id="781" name="Google Shape;781;p105"/>
          <p:cNvSpPr/>
          <p:nvPr/>
        </p:nvSpPr>
        <p:spPr>
          <a:xfrm>
            <a:off x="4385175" y="2088175"/>
            <a:ext cx="1373700" cy="29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Content Loss</a:t>
            </a:r>
            <a:endParaRPr/>
          </a:p>
        </p:txBody>
      </p:sp>
      <p:sp>
        <p:nvSpPr>
          <p:cNvPr id="782" name="Google Shape;782;p105"/>
          <p:cNvSpPr/>
          <p:nvPr/>
        </p:nvSpPr>
        <p:spPr>
          <a:xfrm>
            <a:off x="3647350" y="3424563"/>
            <a:ext cx="1373700" cy="29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Style</a:t>
            </a:r>
            <a:r>
              <a:rPr lang="en-US"/>
              <a:t> Loss</a:t>
            </a:r>
            <a:endParaRPr/>
          </a:p>
        </p:txBody>
      </p:sp>
      <p:cxnSp>
        <p:nvCxnSpPr>
          <p:cNvPr id="783" name="Google Shape;783;p105"/>
          <p:cNvCxnSpPr>
            <a:endCxn id="782" idx="2"/>
          </p:cNvCxnSpPr>
          <p:nvPr/>
        </p:nvCxnSpPr>
        <p:spPr>
          <a:xfrm flipH="1" rot="10800000">
            <a:off x="2956300" y="3722163"/>
            <a:ext cx="1377900" cy="113400"/>
          </a:xfrm>
          <a:prstGeom prst="straightConnector1">
            <a:avLst/>
          </a:prstGeom>
          <a:noFill/>
          <a:ln cap="flat" cmpd="sng" w="9525">
            <a:solidFill>
              <a:schemeClr val="dk2"/>
            </a:solidFill>
            <a:prstDash val="solid"/>
            <a:round/>
            <a:headEnd len="med" w="med" type="none"/>
            <a:tailEnd len="med" w="med" type="triangle"/>
          </a:ln>
        </p:spPr>
      </p:cxnSp>
      <p:cxnSp>
        <p:nvCxnSpPr>
          <p:cNvPr id="784" name="Google Shape;784;p105"/>
          <p:cNvCxnSpPr>
            <a:endCxn id="782" idx="2"/>
          </p:cNvCxnSpPr>
          <p:nvPr/>
        </p:nvCxnSpPr>
        <p:spPr>
          <a:xfrm flipH="1" rot="10800000">
            <a:off x="3538900" y="3722163"/>
            <a:ext cx="795300" cy="234300"/>
          </a:xfrm>
          <a:prstGeom prst="straightConnector1">
            <a:avLst/>
          </a:prstGeom>
          <a:noFill/>
          <a:ln cap="flat" cmpd="sng" w="9525">
            <a:solidFill>
              <a:schemeClr val="dk2"/>
            </a:solidFill>
            <a:prstDash val="solid"/>
            <a:round/>
            <a:headEnd len="med" w="med" type="none"/>
            <a:tailEnd len="med" w="med" type="triangle"/>
          </a:ln>
        </p:spPr>
      </p:cxnSp>
      <p:cxnSp>
        <p:nvCxnSpPr>
          <p:cNvPr id="785" name="Google Shape;785;p105"/>
          <p:cNvCxnSpPr>
            <a:endCxn id="782" idx="2"/>
          </p:cNvCxnSpPr>
          <p:nvPr/>
        </p:nvCxnSpPr>
        <p:spPr>
          <a:xfrm rot="10800000">
            <a:off x="4334200" y="3722163"/>
            <a:ext cx="138900" cy="388200"/>
          </a:xfrm>
          <a:prstGeom prst="straightConnector1">
            <a:avLst/>
          </a:prstGeom>
          <a:noFill/>
          <a:ln cap="flat" cmpd="sng" w="9525">
            <a:solidFill>
              <a:schemeClr val="dk2"/>
            </a:solidFill>
            <a:prstDash val="solid"/>
            <a:round/>
            <a:headEnd len="med" w="med" type="none"/>
            <a:tailEnd len="med" w="med" type="triangle"/>
          </a:ln>
        </p:spPr>
      </p:cxnSp>
      <p:cxnSp>
        <p:nvCxnSpPr>
          <p:cNvPr id="786" name="Google Shape;786;p105"/>
          <p:cNvCxnSpPr>
            <a:endCxn id="782" idx="2"/>
          </p:cNvCxnSpPr>
          <p:nvPr/>
        </p:nvCxnSpPr>
        <p:spPr>
          <a:xfrm flipH="1" rot="10800000">
            <a:off x="4055500" y="3722163"/>
            <a:ext cx="278700" cy="322200"/>
          </a:xfrm>
          <a:prstGeom prst="straightConnector1">
            <a:avLst/>
          </a:prstGeom>
          <a:noFill/>
          <a:ln cap="flat" cmpd="sng" w="9525">
            <a:solidFill>
              <a:schemeClr val="dk2"/>
            </a:solidFill>
            <a:prstDash val="solid"/>
            <a:round/>
            <a:headEnd len="med" w="med" type="none"/>
            <a:tailEnd len="med" w="med" type="triangle"/>
          </a:ln>
        </p:spPr>
      </p:cxnSp>
      <p:cxnSp>
        <p:nvCxnSpPr>
          <p:cNvPr id="787" name="Google Shape;787;p105"/>
          <p:cNvCxnSpPr>
            <a:endCxn id="782" idx="0"/>
          </p:cNvCxnSpPr>
          <p:nvPr/>
        </p:nvCxnSpPr>
        <p:spPr>
          <a:xfrm>
            <a:off x="2758600" y="3198063"/>
            <a:ext cx="1575600" cy="226500"/>
          </a:xfrm>
          <a:prstGeom prst="straightConnector1">
            <a:avLst/>
          </a:prstGeom>
          <a:noFill/>
          <a:ln cap="flat" cmpd="sng" w="9525">
            <a:solidFill>
              <a:schemeClr val="dk2"/>
            </a:solidFill>
            <a:prstDash val="solid"/>
            <a:round/>
            <a:headEnd len="med" w="med" type="none"/>
            <a:tailEnd len="med" w="med" type="triangle"/>
          </a:ln>
        </p:spPr>
      </p:cxnSp>
      <p:cxnSp>
        <p:nvCxnSpPr>
          <p:cNvPr id="788" name="Google Shape;788;p105"/>
          <p:cNvCxnSpPr>
            <a:endCxn id="782" idx="0"/>
          </p:cNvCxnSpPr>
          <p:nvPr/>
        </p:nvCxnSpPr>
        <p:spPr>
          <a:xfrm>
            <a:off x="3451000" y="3099363"/>
            <a:ext cx="883200" cy="325200"/>
          </a:xfrm>
          <a:prstGeom prst="straightConnector1">
            <a:avLst/>
          </a:prstGeom>
          <a:noFill/>
          <a:ln cap="flat" cmpd="sng" w="9525">
            <a:solidFill>
              <a:schemeClr val="dk2"/>
            </a:solidFill>
            <a:prstDash val="solid"/>
            <a:round/>
            <a:headEnd len="med" w="med" type="none"/>
            <a:tailEnd len="med" w="med" type="triangle"/>
          </a:ln>
        </p:spPr>
      </p:cxnSp>
      <p:cxnSp>
        <p:nvCxnSpPr>
          <p:cNvPr id="789" name="Google Shape;789;p105"/>
          <p:cNvCxnSpPr>
            <a:endCxn id="782" idx="0"/>
          </p:cNvCxnSpPr>
          <p:nvPr/>
        </p:nvCxnSpPr>
        <p:spPr>
          <a:xfrm>
            <a:off x="4022500" y="3022263"/>
            <a:ext cx="311700" cy="402300"/>
          </a:xfrm>
          <a:prstGeom prst="straightConnector1">
            <a:avLst/>
          </a:prstGeom>
          <a:noFill/>
          <a:ln cap="flat" cmpd="sng" w="9525">
            <a:solidFill>
              <a:schemeClr val="dk2"/>
            </a:solidFill>
            <a:prstDash val="solid"/>
            <a:round/>
            <a:headEnd len="med" w="med" type="none"/>
            <a:tailEnd len="med" w="med" type="triangle"/>
          </a:ln>
        </p:spPr>
      </p:cxnSp>
      <p:cxnSp>
        <p:nvCxnSpPr>
          <p:cNvPr id="790" name="Google Shape;790;p105"/>
          <p:cNvCxnSpPr>
            <a:endCxn id="782" idx="0"/>
          </p:cNvCxnSpPr>
          <p:nvPr/>
        </p:nvCxnSpPr>
        <p:spPr>
          <a:xfrm flipH="1">
            <a:off x="4334200" y="2978463"/>
            <a:ext cx="160800" cy="446100"/>
          </a:xfrm>
          <a:prstGeom prst="straightConnector1">
            <a:avLst/>
          </a:prstGeom>
          <a:noFill/>
          <a:ln cap="flat" cmpd="sng" w="9525">
            <a:solidFill>
              <a:schemeClr val="dk2"/>
            </a:solidFill>
            <a:prstDash val="solid"/>
            <a:round/>
            <a:headEnd len="med" w="med" type="none"/>
            <a:tailEnd len="med" w="med" type="triangle"/>
          </a:ln>
        </p:spPr>
      </p:cxnSp>
      <p:cxnSp>
        <p:nvCxnSpPr>
          <p:cNvPr id="791" name="Google Shape;791;p105"/>
          <p:cNvCxnSpPr>
            <a:endCxn id="781" idx="0"/>
          </p:cNvCxnSpPr>
          <p:nvPr/>
        </p:nvCxnSpPr>
        <p:spPr>
          <a:xfrm>
            <a:off x="4967625" y="1714375"/>
            <a:ext cx="104400" cy="373800"/>
          </a:xfrm>
          <a:prstGeom prst="straightConnector1">
            <a:avLst/>
          </a:prstGeom>
          <a:noFill/>
          <a:ln cap="flat" cmpd="sng" w="9525">
            <a:solidFill>
              <a:schemeClr val="dk2"/>
            </a:solidFill>
            <a:prstDash val="solid"/>
            <a:round/>
            <a:headEnd len="med" w="med" type="none"/>
            <a:tailEnd len="med" w="med" type="triangle"/>
          </a:ln>
        </p:spPr>
      </p:cxnSp>
      <p:cxnSp>
        <p:nvCxnSpPr>
          <p:cNvPr id="792" name="Google Shape;792;p105"/>
          <p:cNvCxnSpPr>
            <a:endCxn id="781" idx="2"/>
          </p:cNvCxnSpPr>
          <p:nvPr/>
        </p:nvCxnSpPr>
        <p:spPr>
          <a:xfrm flipH="1" rot="10800000">
            <a:off x="4978725" y="2385775"/>
            <a:ext cx="93300" cy="394800"/>
          </a:xfrm>
          <a:prstGeom prst="straightConnector1">
            <a:avLst/>
          </a:prstGeom>
          <a:noFill/>
          <a:ln cap="flat" cmpd="sng" w="9525">
            <a:solidFill>
              <a:schemeClr val="dk2"/>
            </a:solidFill>
            <a:prstDash val="solid"/>
            <a:round/>
            <a:headEnd len="med" w="med" type="none"/>
            <a:tailEnd len="med" w="med" type="triangle"/>
          </a:ln>
        </p:spPr>
      </p:cxnSp>
      <p:sp>
        <p:nvSpPr>
          <p:cNvPr id="793" name="Google Shape;793;p105"/>
          <p:cNvSpPr/>
          <p:nvPr/>
        </p:nvSpPr>
        <p:spPr>
          <a:xfrm>
            <a:off x="7000875" y="2791550"/>
            <a:ext cx="311700" cy="352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4" name="Google Shape;794;p105"/>
          <p:cNvCxnSpPr>
            <a:endCxn id="793" idx="2"/>
          </p:cNvCxnSpPr>
          <p:nvPr/>
        </p:nvCxnSpPr>
        <p:spPr>
          <a:xfrm>
            <a:off x="5758791" y="2237000"/>
            <a:ext cx="1283400" cy="730800"/>
          </a:xfrm>
          <a:prstGeom prst="straightConnector1">
            <a:avLst/>
          </a:prstGeom>
          <a:noFill/>
          <a:ln cap="flat" cmpd="sng" w="9525">
            <a:solidFill>
              <a:schemeClr val="dk2"/>
            </a:solidFill>
            <a:prstDash val="solid"/>
            <a:round/>
            <a:headEnd len="med" w="med" type="none"/>
            <a:tailEnd len="med" w="med" type="triangle"/>
          </a:ln>
        </p:spPr>
      </p:cxnSp>
      <p:cxnSp>
        <p:nvCxnSpPr>
          <p:cNvPr id="795" name="Google Shape;795;p105"/>
          <p:cNvCxnSpPr>
            <a:endCxn id="793" idx="2"/>
          </p:cNvCxnSpPr>
          <p:nvPr/>
        </p:nvCxnSpPr>
        <p:spPr>
          <a:xfrm flipH="1" rot="10800000">
            <a:off x="5021091" y="2967800"/>
            <a:ext cx="2021100" cy="605700"/>
          </a:xfrm>
          <a:prstGeom prst="straightConnector1">
            <a:avLst/>
          </a:prstGeom>
          <a:noFill/>
          <a:ln cap="flat" cmpd="sng" w="9525">
            <a:solidFill>
              <a:schemeClr val="dk2"/>
            </a:solidFill>
            <a:prstDash val="solid"/>
            <a:round/>
            <a:headEnd len="med" w="med" type="none"/>
            <a:tailEnd len="med" w="med" type="triangle"/>
          </a:ln>
        </p:spPr>
      </p:cxnSp>
      <p:sp>
        <p:nvSpPr>
          <p:cNvPr id="796" name="Google Shape;796;p105"/>
          <p:cNvSpPr/>
          <p:nvPr/>
        </p:nvSpPr>
        <p:spPr>
          <a:xfrm>
            <a:off x="7312575" y="2819000"/>
            <a:ext cx="1373700" cy="29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Total</a:t>
            </a:r>
            <a:r>
              <a:rPr lang="en-US"/>
              <a:t> Loss</a:t>
            </a:r>
            <a:endParaRPr/>
          </a:p>
        </p:txBody>
      </p:sp>
      <p:sp>
        <p:nvSpPr>
          <p:cNvPr id="797" name="Google Shape;797;p105"/>
          <p:cNvSpPr/>
          <p:nvPr/>
        </p:nvSpPr>
        <p:spPr>
          <a:xfrm>
            <a:off x="1593600" y="3143250"/>
            <a:ext cx="6407400" cy="1883350"/>
          </a:xfrm>
          <a:custGeom>
            <a:rect b="b" l="l" r="r" t="t"/>
            <a:pathLst>
              <a:path extrusionOk="0" h="75334" w="256296">
                <a:moveTo>
                  <a:pt x="256296" y="0"/>
                </a:moveTo>
                <a:cubicBezTo>
                  <a:pt x="232850" y="12529"/>
                  <a:pt x="158335" y="72610"/>
                  <a:pt x="115619" y="75174"/>
                </a:cubicBezTo>
                <a:cubicBezTo>
                  <a:pt x="72903" y="77739"/>
                  <a:pt x="19270" y="25352"/>
                  <a:pt x="0" y="15387"/>
                </a:cubicBezTo>
              </a:path>
            </a:pathLst>
          </a:custGeom>
          <a:noFill/>
          <a:ln cap="flat" cmpd="sng" w="9525">
            <a:solidFill>
              <a:schemeClr val="dk2"/>
            </a:solidFill>
            <a:prstDash val="solid"/>
            <a:round/>
            <a:headEnd len="med" w="med" type="none"/>
            <a:tailEnd len="med" w="med" type="none"/>
          </a:ln>
        </p:spPr>
      </p:sp>
      <p:sp>
        <p:nvSpPr>
          <p:cNvPr id="798" name="Google Shape;798;p105"/>
          <p:cNvSpPr txBox="1"/>
          <p:nvPr/>
        </p:nvSpPr>
        <p:spPr>
          <a:xfrm>
            <a:off x="7209700" y="3813675"/>
            <a:ext cx="1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Train loop</a:t>
            </a:r>
            <a:endParaRPr/>
          </a:p>
        </p:txBody>
      </p:sp>
      <p:sp>
        <p:nvSpPr>
          <p:cNvPr id="799" name="Google Shape;799;p105"/>
          <p:cNvSpPr txBox="1"/>
          <p:nvPr/>
        </p:nvSpPr>
        <p:spPr>
          <a:xfrm>
            <a:off x="3755975" y="868250"/>
            <a:ext cx="8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VGG-19</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6"/>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Neural Style Transfer</a:t>
            </a:r>
            <a:endParaRPr sz="2000">
              <a:solidFill>
                <a:schemeClr val="lt1"/>
              </a:solidFill>
              <a:latin typeface="Arial"/>
              <a:ea typeface="Arial"/>
              <a:cs typeface="Arial"/>
              <a:sym typeface="Arial"/>
            </a:endParaRPr>
          </a:p>
        </p:txBody>
      </p:sp>
      <p:sp>
        <p:nvSpPr>
          <p:cNvPr id="805" name="Google Shape;805;p106"/>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6" name="Google Shape;806;p106"/>
          <p:cNvPicPr preferRelativeResize="0"/>
          <p:nvPr/>
        </p:nvPicPr>
        <p:blipFill>
          <a:blip r:embed="rId3">
            <a:alphaModFix/>
          </a:blip>
          <a:stretch>
            <a:fillRect/>
          </a:stretch>
        </p:blipFill>
        <p:spPr>
          <a:xfrm>
            <a:off x="274750" y="811400"/>
            <a:ext cx="2625225" cy="1968925"/>
          </a:xfrm>
          <a:prstGeom prst="rect">
            <a:avLst/>
          </a:prstGeom>
          <a:noFill/>
          <a:ln>
            <a:noFill/>
          </a:ln>
        </p:spPr>
      </p:pic>
      <p:pic>
        <p:nvPicPr>
          <p:cNvPr id="807" name="Google Shape;807;p106"/>
          <p:cNvPicPr preferRelativeResize="0"/>
          <p:nvPr/>
        </p:nvPicPr>
        <p:blipFill>
          <a:blip r:embed="rId4">
            <a:alphaModFix/>
          </a:blip>
          <a:stretch>
            <a:fillRect/>
          </a:stretch>
        </p:blipFill>
        <p:spPr>
          <a:xfrm>
            <a:off x="3613325" y="912500"/>
            <a:ext cx="2005698" cy="1867825"/>
          </a:xfrm>
          <a:prstGeom prst="rect">
            <a:avLst/>
          </a:prstGeom>
          <a:noFill/>
          <a:ln>
            <a:noFill/>
          </a:ln>
        </p:spPr>
      </p:pic>
      <p:pic>
        <p:nvPicPr>
          <p:cNvPr id="808" name="Google Shape;808;p106"/>
          <p:cNvPicPr preferRelativeResize="0"/>
          <p:nvPr/>
        </p:nvPicPr>
        <p:blipFill>
          <a:blip r:embed="rId5">
            <a:alphaModFix/>
          </a:blip>
          <a:stretch>
            <a:fillRect/>
          </a:stretch>
        </p:blipFill>
        <p:spPr>
          <a:xfrm>
            <a:off x="2290375" y="3274251"/>
            <a:ext cx="2102717" cy="1578025"/>
          </a:xfrm>
          <a:prstGeom prst="rect">
            <a:avLst/>
          </a:prstGeom>
          <a:noFill/>
          <a:ln>
            <a:noFill/>
          </a:ln>
        </p:spPr>
      </p:pic>
      <p:pic>
        <p:nvPicPr>
          <p:cNvPr id="809" name="Google Shape;809;p106"/>
          <p:cNvPicPr preferRelativeResize="0"/>
          <p:nvPr/>
        </p:nvPicPr>
        <p:blipFill>
          <a:blip r:embed="rId6">
            <a:alphaModFix/>
          </a:blip>
          <a:stretch>
            <a:fillRect/>
          </a:stretch>
        </p:blipFill>
        <p:spPr>
          <a:xfrm>
            <a:off x="226435" y="3243824"/>
            <a:ext cx="1959849" cy="1578026"/>
          </a:xfrm>
          <a:prstGeom prst="rect">
            <a:avLst/>
          </a:prstGeom>
          <a:noFill/>
          <a:ln>
            <a:noFill/>
          </a:ln>
        </p:spPr>
      </p:pic>
      <p:sp>
        <p:nvSpPr>
          <p:cNvPr id="810" name="Google Shape;810;p106"/>
          <p:cNvSpPr/>
          <p:nvPr/>
        </p:nvSpPr>
        <p:spPr>
          <a:xfrm>
            <a:off x="3055325" y="1725500"/>
            <a:ext cx="399300" cy="16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6"/>
          <p:cNvSpPr/>
          <p:nvPr/>
        </p:nvSpPr>
        <p:spPr>
          <a:xfrm>
            <a:off x="5743950" y="1798513"/>
            <a:ext cx="399300" cy="16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06"/>
          <p:cNvSpPr/>
          <p:nvPr/>
        </p:nvSpPr>
        <p:spPr>
          <a:xfrm>
            <a:off x="1154000" y="2857500"/>
            <a:ext cx="153900" cy="29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3" name="Google Shape;813;p106"/>
          <p:cNvPicPr preferRelativeResize="0"/>
          <p:nvPr/>
        </p:nvPicPr>
        <p:blipFill>
          <a:blip r:embed="rId7">
            <a:alphaModFix/>
          </a:blip>
          <a:stretch>
            <a:fillRect/>
          </a:stretch>
        </p:blipFill>
        <p:spPr>
          <a:xfrm>
            <a:off x="4497200" y="3306125"/>
            <a:ext cx="2102705" cy="1578025"/>
          </a:xfrm>
          <a:prstGeom prst="rect">
            <a:avLst/>
          </a:prstGeom>
          <a:noFill/>
          <a:ln>
            <a:noFill/>
          </a:ln>
        </p:spPr>
      </p:pic>
      <p:pic>
        <p:nvPicPr>
          <p:cNvPr id="814" name="Google Shape;814;p106"/>
          <p:cNvPicPr preferRelativeResize="0"/>
          <p:nvPr/>
        </p:nvPicPr>
        <p:blipFill>
          <a:blip r:embed="rId8">
            <a:alphaModFix/>
          </a:blip>
          <a:stretch>
            <a:fillRect/>
          </a:stretch>
        </p:blipFill>
        <p:spPr>
          <a:xfrm>
            <a:off x="6704000" y="3347075"/>
            <a:ext cx="2005700" cy="1505225"/>
          </a:xfrm>
          <a:prstGeom prst="rect">
            <a:avLst/>
          </a:prstGeom>
          <a:noFill/>
          <a:ln>
            <a:noFill/>
          </a:ln>
        </p:spPr>
      </p:pic>
      <p:pic>
        <p:nvPicPr>
          <p:cNvPr id="815" name="Google Shape;815;p106"/>
          <p:cNvPicPr preferRelativeResize="0"/>
          <p:nvPr/>
        </p:nvPicPr>
        <p:blipFill>
          <a:blip r:embed="rId9">
            <a:alphaModFix/>
          </a:blip>
          <a:stretch>
            <a:fillRect/>
          </a:stretch>
        </p:blipFill>
        <p:spPr>
          <a:xfrm>
            <a:off x="6247025" y="946962"/>
            <a:ext cx="2488883" cy="18678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Face </a:t>
            </a:r>
            <a:r>
              <a:rPr lang="en-US" sz="2000">
                <a:solidFill>
                  <a:schemeClr val="lt1"/>
                </a:solidFill>
              </a:rPr>
              <a:t>Recognition</a:t>
            </a:r>
            <a:r>
              <a:rPr lang="en-US" sz="2000">
                <a:solidFill>
                  <a:schemeClr val="lt1"/>
                </a:solidFill>
              </a:rPr>
              <a:t>/Verification: Siamese Net</a:t>
            </a:r>
            <a:endParaRPr sz="2000">
              <a:solidFill>
                <a:schemeClr val="lt1"/>
              </a:solidFill>
              <a:latin typeface="Arial"/>
              <a:ea typeface="Arial"/>
              <a:cs typeface="Arial"/>
              <a:sym typeface="Arial"/>
            </a:endParaRPr>
          </a:p>
        </p:txBody>
      </p:sp>
      <p:sp>
        <p:nvSpPr>
          <p:cNvPr id="821" name="Google Shape;821;p107"/>
          <p:cNvSpPr txBox="1"/>
          <p:nvPr/>
        </p:nvSpPr>
        <p:spPr>
          <a:xfrm>
            <a:off x="1218150" y="2764738"/>
            <a:ext cx="3128400" cy="16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107"/>
          <p:cNvPicPr preferRelativeResize="0"/>
          <p:nvPr/>
        </p:nvPicPr>
        <p:blipFill>
          <a:blip r:embed="rId3">
            <a:alphaModFix/>
          </a:blip>
          <a:stretch>
            <a:fillRect/>
          </a:stretch>
        </p:blipFill>
        <p:spPr>
          <a:xfrm>
            <a:off x="1672350" y="2616800"/>
            <a:ext cx="4229437" cy="2098575"/>
          </a:xfrm>
          <a:prstGeom prst="rect">
            <a:avLst/>
          </a:prstGeom>
          <a:noFill/>
          <a:ln>
            <a:noFill/>
          </a:ln>
        </p:spPr>
      </p:pic>
      <p:pic>
        <p:nvPicPr>
          <p:cNvPr id="823" name="Google Shape;823;p107"/>
          <p:cNvPicPr preferRelativeResize="0"/>
          <p:nvPr/>
        </p:nvPicPr>
        <p:blipFill>
          <a:blip r:embed="rId4">
            <a:alphaModFix/>
          </a:blip>
          <a:stretch>
            <a:fillRect/>
          </a:stretch>
        </p:blipFill>
        <p:spPr>
          <a:xfrm>
            <a:off x="1579398" y="2616801"/>
            <a:ext cx="767878" cy="1023780"/>
          </a:xfrm>
          <a:prstGeom prst="rect">
            <a:avLst/>
          </a:prstGeom>
          <a:noFill/>
          <a:ln>
            <a:noFill/>
          </a:ln>
        </p:spPr>
      </p:pic>
      <p:pic>
        <p:nvPicPr>
          <p:cNvPr id="824" name="Google Shape;824;p107"/>
          <p:cNvPicPr preferRelativeResize="0"/>
          <p:nvPr/>
        </p:nvPicPr>
        <p:blipFill>
          <a:blip r:embed="rId5">
            <a:alphaModFix/>
          </a:blip>
          <a:stretch>
            <a:fillRect/>
          </a:stretch>
        </p:blipFill>
        <p:spPr>
          <a:xfrm>
            <a:off x="1570175" y="3738725"/>
            <a:ext cx="853300" cy="976650"/>
          </a:xfrm>
          <a:prstGeom prst="rect">
            <a:avLst/>
          </a:prstGeom>
          <a:noFill/>
          <a:ln>
            <a:noFill/>
          </a:ln>
        </p:spPr>
      </p:pic>
      <p:sp>
        <p:nvSpPr>
          <p:cNvPr id="825" name="Google Shape;825;p107"/>
          <p:cNvSpPr txBox="1"/>
          <p:nvPr/>
        </p:nvSpPr>
        <p:spPr>
          <a:xfrm>
            <a:off x="212100" y="954475"/>
            <a:ext cx="76464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Verification:</a:t>
            </a:r>
            <a:r>
              <a:rPr lang="en-US"/>
              <a:t> Input: Image and name =&gt; Correct/Wrong  </a:t>
            </a:r>
            <a:endParaRPr/>
          </a:p>
          <a:p>
            <a:pPr indent="0" lvl="0" marL="0" rtl="0" algn="l">
              <a:spcBef>
                <a:spcPts val="0"/>
              </a:spcBef>
              <a:spcAft>
                <a:spcPts val="0"/>
              </a:spcAft>
              <a:buNone/>
            </a:pPr>
            <a:r>
              <a:rPr b="1" lang="en-US"/>
              <a:t>Recognition</a:t>
            </a:r>
            <a:r>
              <a:rPr b="1" lang="en-US"/>
              <a:t>:</a:t>
            </a:r>
            <a:r>
              <a:rPr lang="en-US"/>
              <a:t> </a:t>
            </a:r>
            <a:r>
              <a:rPr lang="en-US">
                <a:solidFill>
                  <a:schemeClr val="dk1"/>
                </a:solidFill>
              </a:rPr>
              <a:t>Input: Image =&gt; name (K possibilities) (much harder)</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One-shot learning:</a:t>
            </a:r>
            <a:r>
              <a:rPr lang="en-US">
                <a:solidFill>
                  <a:schemeClr val="dk1"/>
                </a:solidFill>
              </a:rPr>
              <a:t> Recognize a person given a single image. Small training set is not enough for training a CNN. Not need a classifier, use similarity function.</a:t>
            </a:r>
            <a:endParaRPr>
              <a:solidFill>
                <a:schemeClr val="dk1"/>
              </a:solidFill>
            </a:endParaRPr>
          </a:p>
        </p:txBody>
      </p:sp>
      <p:pic>
        <p:nvPicPr>
          <p:cNvPr id="826" name="Google Shape;826;p107"/>
          <p:cNvPicPr preferRelativeResize="0"/>
          <p:nvPr/>
        </p:nvPicPr>
        <p:blipFill>
          <a:blip r:embed="rId6">
            <a:alphaModFix/>
          </a:blip>
          <a:stretch>
            <a:fillRect/>
          </a:stretch>
        </p:blipFill>
        <p:spPr>
          <a:xfrm>
            <a:off x="1014149" y="2990952"/>
            <a:ext cx="385660" cy="275450"/>
          </a:xfrm>
          <a:prstGeom prst="rect">
            <a:avLst/>
          </a:prstGeom>
          <a:noFill/>
          <a:ln>
            <a:noFill/>
          </a:ln>
        </p:spPr>
      </p:pic>
      <p:pic>
        <p:nvPicPr>
          <p:cNvPr id="827" name="Google Shape;827;p107"/>
          <p:cNvPicPr preferRelativeResize="0"/>
          <p:nvPr/>
        </p:nvPicPr>
        <p:blipFill>
          <a:blip r:embed="rId7">
            <a:alphaModFix/>
          </a:blip>
          <a:stretch>
            <a:fillRect/>
          </a:stretch>
        </p:blipFill>
        <p:spPr>
          <a:xfrm>
            <a:off x="937940" y="4140150"/>
            <a:ext cx="385625" cy="275446"/>
          </a:xfrm>
          <a:prstGeom prst="rect">
            <a:avLst/>
          </a:prstGeom>
          <a:noFill/>
          <a:ln>
            <a:noFill/>
          </a:ln>
        </p:spPr>
      </p:pic>
      <p:pic>
        <p:nvPicPr>
          <p:cNvPr id="828" name="Google Shape;828;p107"/>
          <p:cNvPicPr preferRelativeResize="0"/>
          <p:nvPr/>
        </p:nvPicPr>
        <p:blipFill>
          <a:blip r:embed="rId8">
            <a:alphaModFix/>
          </a:blip>
          <a:stretch>
            <a:fillRect/>
          </a:stretch>
        </p:blipFill>
        <p:spPr>
          <a:xfrm>
            <a:off x="3927462" y="2481263"/>
            <a:ext cx="419100" cy="180975"/>
          </a:xfrm>
          <a:prstGeom prst="rect">
            <a:avLst/>
          </a:prstGeom>
          <a:noFill/>
          <a:ln>
            <a:noFill/>
          </a:ln>
        </p:spPr>
      </p:pic>
      <p:pic>
        <p:nvPicPr>
          <p:cNvPr id="829" name="Google Shape;829;p107"/>
          <p:cNvPicPr preferRelativeResize="0"/>
          <p:nvPr/>
        </p:nvPicPr>
        <p:blipFill>
          <a:blip r:embed="rId9">
            <a:alphaModFix/>
          </a:blip>
          <a:stretch>
            <a:fillRect/>
          </a:stretch>
        </p:blipFill>
        <p:spPr>
          <a:xfrm>
            <a:off x="4102812" y="4468625"/>
            <a:ext cx="419100" cy="180975"/>
          </a:xfrm>
          <a:prstGeom prst="rect">
            <a:avLst/>
          </a:prstGeom>
          <a:noFill/>
          <a:ln>
            <a:noFill/>
          </a:ln>
        </p:spPr>
      </p:pic>
      <p:pic>
        <p:nvPicPr>
          <p:cNvPr id="830" name="Google Shape;830;p107"/>
          <p:cNvPicPr preferRelativeResize="0"/>
          <p:nvPr/>
        </p:nvPicPr>
        <p:blipFill>
          <a:blip r:embed="rId10">
            <a:alphaModFix/>
          </a:blip>
          <a:stretch>
            <a:fillRect/>
          </a:stretch>
        </p:blipFill>
        <p:spPr>
          <a:xfrm>
            <a:off x="5057272" y="3096725"/>
            <a:ext cx="2247900" cy="180975"/>
          </a:xfrm>
          <a:prstGeom prst="rect">
            <a:avLst/>
          </a:prstGeom>
          <a:noFill/>
          <a:ln>
            <a:noFill/>
          </a:ln>
        </p:spPr>
      </p:pic>
      <p:sp>
        <p:nvSpPr>
          <p:cNvPr id="831" name="Google Shape;831;p107"/>
          <p:cNvSpPr txBox="1"/>
          <p:nvPr/>
        </p:nvSpPr>
        <p:spPr>
          <a:xfrm>
            <a:off x="4892500" y="2725825"/>
            <a:ext cx="31284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Distance measure between images</a:t>
            </a:r>
            <a:endParaRPr/>
          </a:p>
        </p:txBody>
      </p:sp>
      <p:pic>
        <p:nvPicPr>
          <p:cNvPr id="832" name="Google Shape;832;p107"/>
          <p:cNvPicPr preferRelativeResize="0"/>
          <p:nvPr/>
        </p:nvPicPr>
        <p:blipFill>
          <a:blip r:embed="rId11">
            <a:alphaModFix/>
          </a:blip>
          <a:stretch>
            <a:fillRect/>
          </a:stretch>
        </p:blipFill>
        <p:spPr>
          <a:xfrm>
            <a:off x="4967326" y="3970963"/>
            <a:ext cx="2678500" cy="613825"/>
          </a:xfrm>
          <a:prstGeom prst="rect">
            <a:avLst/>
          </a:prstGeom>
          <a:noFill/>
          <a:ln>
            <a:noFill/>
          </a:ln>
        </p:spPr>
      </p:pic>
      <p:sp>
        <p:nvSpPr>
          <p:cNvPr id="833" name="Google Shape;833;p107"/>
          <p:cNvSpPr txBox="1"/>
          <p:nvPr/>
        </p:nvSpPr>
        <p:spPr>
          <a:xfrm>
            <a:off x="4436475" y="2390850"/>
            <a:ext cx="23013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Encoded vector : dim 128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
                                        <p:tgtEl>
                                          <p:spTgt spid="822"/>
                                        </p:tgtEl>
                                      </p:cBhvr>
                                    </p:animEffect>
                                  </p:childTnLst>
                                </p:cTn>
                              </p:par>
                              <p:par>
                                <p:cTn fill="hold" nodeType="with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
                                        <p:tgtEl>
                                          <p:spTgt spid="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8"/>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Face Recognition/Verification: </a:t>
            </a:r>
            <a:r>
              <a:rPr lang="en-US" sz="2000">
                <a:solidFill>
                  <a:schemeClr val="lt1"/>
                </a:solidFill>
              </a:rPr>
              <a:t>Triplet Loss</a:t>
            </a:r>
            <a:endParaRPr sz="2000">
              <a:solidFill>
                <a:schemeClr val="lt1"/>
              </a:solidFill>
              <a:latin typeface="Arial"/>
              <a:ea typeface="Arial"/>
              <a:cs typeface="Arial"/>
              <a:sym typeface="Arial"/>
            </a:endParaRPr>
          </a:p>
        </p:txBody>
      </p:sp>
      <p:sp>
        <p:nvSpPr>
          <p:cNvPr id="839" name="Google Shape;839;p108"/>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08"/>
          <p:cNvPicPr preferRelativeResize="0"/>
          <p:nvPr/>
        </p:nvPicPr>
        <p:blipFill>
          <a:blip r:embed="rId3">
            <a:alphaModFix/>
          </a:blip>
          <a:stretch>
            <a:fillRect/>
          </a:stretch>
        </p:blipFill>
        <p:spPr>
          <a:xfrm>
            <a:off x="371200" y="953526"/>
            <a:ext cx="3898875" cy="2927999"/>
          </a:xfrm>
          <a:prstGeom prst="rect">
            <a:avLst/>
          </a:prstGeom>
          <a:noFill/>
          <a:ln>
            <a:noFill/>
          </a:ln>
        </p:spPr>
      </p:pic>
      <p:sp>
        <p:nvSpPr>
          <p:cNvPr id="841" name="Google Shape;841;p108"/>
          <p:cNvSpPr txBox="1"/>
          <p:nvPr/>
        </p:nvSpPr>
        <p:spPr>
          <a:xfrm>
            <a:off x="4896975" y="1400725"/>
            <a:ext cx="3552300" cy="282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Train triplets: Anchor, Negative and Positive.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We want the distance between anchor and positive be lower than the distance between the anchor and the negative image.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Train with more similars negative examples.</a:t>
            </a:r>
            <a:endParaRPr/>
          </a:p>
        </p:txBody>
      </p:sp>
      <p:pic>
        <p:nvPicPr>
          <p:cNvPr id="842" name="Google Shape;842;p108"/>
          <p:cNvPicPr preferRelativeResize="0"/>
          <p:nvPr/>
        </p:nvPicPr>
        <p:blipFill>
          <a:blip r:embed="rId4">
            <a:alphaModFix/>
          </a:blip>
          <a:stretch>
            <a:fillRect/>
          </a:stretch>
        </p:blipFill>
        <p:spPr>
          <a:xfrm>
            <a:off x="485775" y="4162700"/>
            <a:ext cx="5940300" cy="495025"/>
          </a:xfrm>
          <a:prstGeom prst="rect">
            <a:avLst/>
          </a:prstGeom>
          <a:noFill/>
          <a:ln>
            <a:noFill/>
          </a:ln>
        </p:spPr>
      </p:pic>
      <p:pic>
        <p:nvPicPr>
          <p:cNvPr id="843" name="Google Shape;843;p108"/>
          <p:cNvPicPr preferRelativeResize="0"/>
          <p:nvPr/>
        </p:nvPicPr>
        <p:blipFill>
          <a:blip r:embed="rId5">
            <a:alphaModFix/>
          </a:blip>
          <a:stretch>
            <a:fillRect/>
          </a:stretch>
        </p:blipFill>
        <p:spPr>
          <a:xfrm>
            <a:off x="5648575" y="3090725"/>
            <a:ext cx="1724289" cy="1809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9"/>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2000">
                <a:solidFill>
                  <a:schemeClr val="lt1"/>
                </a:solidFill>
              </a:rPr>
              <a:t>Siamese Net: Other Applications</a:t>
            </a:r>
            <a:endParaRPr sz="2000">
              <a:solidFill>
                <a:schemeClr val="lt1"/>
              </a:solidFill>
              <a:latin typeface="Arial"/>
              <a:ea typeface="Arial"/>
              <a:cs typeface="Arial"/>
              <a:sym typeface="Arial"/>
            </a:endParaRPr>
          </a:p>
        </p:txBody>
      </p:sp>
      <p:sp>
        <p:nvSpPr>
          <p:cNvPr id="849" name="Google Shape;849;p109"/>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0" name="Google Shape;850;p109"/>
          <p:cNvPicPr preferRelativeResize="0"/>
          <p:nvPr/>
        </p:nvPicPr>
        <p:blipFill>
          <a:blip r:embed="rId3">
            <a:alphaModFix/>
          </a:blip>
          <a:stretch>
            <a:fillRect/>
          </a:stretch>
        </p:blipFill>
        <p:spPr>
          <a:xfrm>
            <a:off x="450575" y="2044625"/>
            <a:ext cx="2788906" cy="1466425"/>
          </a:xfrm>
          <a:prstGeom prst="rect">
            <a:avLst/>
          </a:prstGeom>
          <a:noFill/>
          <a:ln>
            <a:noFill/>
          </a:ln>
        </p:spPr>
      </p:pic>
      <p:pic>
        <p:nvPicPr>
          <p:cNvPr id="851" name="Google Shape;851;p109"/>
          <p:cNvPicPr preferRelativeResize="0"/>
          <p:nvPr/>
        </p:nvPicPr>
        <p:blipFill>
          <a:blip r:embed="rId4">
            <a:alphaModFix/>
          </a:blip>
          <a:stretch>
            <a:fillRect/>
          </a:stretch>
        </p:blipFill>
        <p:spPr>
          <a:xfrm>
            <a:off x="3697125" y="1520330"/>
            <a:ext cx="2143125" cy="2143125"/>
          </a:xfrm>
          <a:prstGeom prst="rect">
            <a:avLst/>
          </a:prstGeom>
          <a:noFill/>
          <a:ln>
            <a:noFill/>
          </a:ln>
        </p:spPr>
      </p:pic>
      <p:sp>
        <p:nvSpPr>
          <p:cNvPr id="852" name="Google Shape;852;p109"/>
          <p:cNvSpPr txBox="1"/>
          <p:nvPr/>
        </p:nvSpPr>
        <p:spPr>
          <a:xfrm>
            <a:off x="6297900" y="2396250"/>
            <a:ext cx="2300100" cy="6156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t>How old are you?</a:t>
            </a:r>
            <a:endParaRPr/>
          </a:p>
          <a:p>
            <a:pPr indent="0" lvl="0" marL="0" rtl="0" algn="ctr">
              <a:spcBef>
                <a:spcPts val="0"/>
              </a:spcBef>
              <a:spcAft>
                <a:spcPts val="0"/>
              </a:spcAft>
              <a:buNone/>
            </a:pPr>
            <a:r>
              <a:rPr lang="en-US"/>
              <a:t>What is your age?</a:t>
            </a:r>
            <a:endParaRPr/>
          </a:p>
        </p:txBody>
      </p:sp>
      <p:sp>
        <p:nvSpPr>
          <p:cNvPr id="853" name="Google Shape;853;p109"/>
          <p:cNvSpPr txBox="1"/>
          <p:nvPr/>
        </p:nvSpPr>
        <p:spPr>
          <a:xfrm>
            <a:off x="773425" y="3727175"/>
            <a:ext cx="214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a:t>
            </a:r>
            <a:r>
              <a:rPr lang="en-US"/>
              <a:t>andwritten Signature</a:t>
            </a:r>
            <a:endParaRPr/>
          </a:p>
        </p:txBody>
      </p:sp>
      <p:sp>
        <p:nvSpPr>
          <p:cNvPr id="854" name="Google Shape;854;p109"/>
          <p:cNvSpPr txBox="1"/>
          <p:nvPr/>
        </p:nvSpPr>
        <p:spPr>
          <a:xfrm>
            <a:off x="3697088" y="3727175"/>
            <a:ext cx="21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Voice check</a:t>
            </a:r>
            <a:endParaRPr/>
          </a:p>
        </p:txBody>
      </p:sp>
      <p:sp>
        <p:nvSpPr>
          <p:cNvPr id="855" name="Google Shape;855;p109"/>
          <p:cNvSpPr txBox="1"/>
          <p:nvPr/>
        </p:nvSpPr>
        <p:spPr>
          <a:xfrm>
            <a:off x="6400663" y="3727175"/>
            <a:ext cx="21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Question duplicates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Practice: Introduction to </a:t>
            </a:r>
            <a:r>
              <a:rPr lang="en-US" sz="2000">
                <a:solidFill>
                  <a:schemeClr val="lt1"/>
                </a:solidFill>
              </a:rPr>
              <a:t>Hugging Face</a:t>
            </a:r>
            <a:endParaRPr sz="2000">
              <a:solidFill>
                <a:schemeClr val="lt1"/>
              </a:solidFill>
              <a:latin typeface="Arial"/>
              <a:ea typeface="Arial"/>
              <a:cs typeface="Arial"/>
              <a:sym typeface="Arial"/>
            </a:endParaRPr>
          </a:p>
        </p:txBody>
      </p:sp>
      <p:pic>
        <p:nvPicPr>
          <p:cNvPr id="861" name="Google Shape;861;p110"/>
          <p:cNvPicPr preferRelativeResize="0"/>
          <p:nvPr/>
        </p:nvPicPr>
        <p:blipFill>
          <a:blip r:embed="rId3">
            <a:alphaModFix/>
          </a:blip>
          <a:stretch>
            <a:fillRect/>
          </a:stretch>
        </p:blipFill>
        <p:spPr>
          <a:xfrm>
            <a:off x="1714500" y="1188030"/>
            <a:ext cx="5715000" cy="3000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